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51"/>
  </p:notesMasterIdLst>
  <p:sldIdLst>
    <p:sldId id="530" r:id="rId5"/>
    <p:sldId id="531" r:id="rId6"/>
    <p:sldId id="533" r:id="rId7"/>
    <p:sldId id="534" r:id="rId8"/>
    <p:sldId id="535" r:id="rId9"/>
    <p:sldId id="536" r:id="rId10"/>
    <p:sldId id="537" r:id="rId11"/>
    <p:sldId id="547" r:id="rId12"/>
    <p:sldId id="548" r:id="rId13"/>
    <p:sldId id="549" r:id="rId14"/>
    <p:sldId id="550" r:id="rId15"/>
    <p:sldId id="551" r:id="rId16"/>
    <p:sldId id="552" r:id="rId17"/>
    <p:sldId id="553" r:id="rId18"/>
    <p:sldId id="554" r:id="rId19"/>
    <p:sldId id="555" r:id="rId20"/>
    <p:sldId id="556" r:id="rId21"/>
    <p:sldId id="557" r:id="rId22"/>
    <p:sldId id="558" r:id="rId23"/>
    <p:sldId id="559" r:id="rId24"/>
    <p:sldId id="560" r:id="rId25"/>
    <p:sldId id="561" r:id="rId26"/>
    <p:sldId id="562" r:id="rId27"/>
    <p:sldId id="567" r:id="rId28"/>
    <p:sldId id="564" r:id="rId29"/>
    <p:sldId id="563" r:id="rId30"/>
    <p:sldId id="568" r:id="rId31"/>
    <p:sldId id="565" r:id="rId32"/>
    <p:sldId id="566" r:id="rId33"/>
    <p:sldId id="569" r:id="rId34"/>
    <p:sldId id="570" r:id="rId35"/>
    <p:sldId id="545" r:id="rId36"/>
    <p:sldId id="538" r:id="rId37"/>
    <p:sldId id="539" r:id="rId38"/>
    <p:sldId id="540" r:id="rId39"/>
    <p:sldId id="541" r:id="rId40"/>
    <p:sldId id="543" r:id="rId41"/>
    <p:sldId id="576" r:id="rId42"/>
    <p:sldId id="573" r:id="rId43"/>
    <p:sldId id="574" r:id="rId44"/>
    <p:sldId id="575" r:id="rId45"/>
    <p:sldId id="577" r:id="rId46"/>
    <p:sldId id="578" r:id="rId47"/>
    <p:sldId id="544" r:id="rId48"/>
    <p:sldId id="571" r:id="rId49"/>
    <p:sldId id="57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22"/>
  </p:normalViewPr>
  <p:slideViewPr>
    <p:cSldViewPr snapToGrid="0">
      <p:cViewPr varScale="1">
        <p:scale>
          <a:sx n="81" d="100"/>
          <a:sy n="81" d="100"/>
        </p:scale>
        <p:origin x="9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B66179-D3EF-47BA-8CC6-F9711FE1EA9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C00DEAA-0711-437B-8BB4-B7EFCF8D1EDA}">
      <dgm:prSet custT="1"/>
      <dgm:spPr/>
      <dgm:t>
        <a:bodyPr/>
        <a:lstStyle/>
        <a:p>
          <a:pPr algn="l"/>
          <a:r>
            <a:rPr lang="en-GB" sz="1600" b="0" dirty="0">
              <a:latin typeface="Times New Roman" panose="02020603050405020304" pitchFamily="18" charset="0"/>
              <a:cs typeface="Times New Roman" panose="02020603050405020304" pitchFamily="18" charset="0"/>
            </a:rPr>
            <a:t>Open time-  Timestamp or time when a particular trading event or data point occurs.</a:t>
          </a:r>
          <a:endParaRPr lang="en-US" sz="1600" b="0" dirty="0">
            <a:latin typeface="Times New Roman" panose="02020603050405020304" pitchFamily="18" charset="0"/>
            <a:cs typeface="Times New Roman" panose="02020603050405020304" pitchFamily="18" charset="0"/>
          </a:endParaRPr>
        </a:p>
      </dgm:t>
    </dgm:pt>
    <dgm:pt modelId="{A625A19C-8C34-40CF-A7F9-754D475B43A4}" type="parTrans" cxnId="{3647BCD6-3B83-4548-B800-82C24B5FA9C1}">
      <dgm:prSet/>
      <dgm:spPr/>
      <dgm:t>
        <a:bodyPr/>
        <a:lstStyle/>
        <a:p>
          <a:endParaRPr lang="en-US"/>
        </a:p>
      </dgm:t>
    </dgm:pt>
    <dgm:pt modelId="{04B90868-F5CC-4682-885E-3293720EDC13}" type="sibTrans" cxnId="{3647BCD6-3B83-4548-B800-82C24B5FA9C1}">
      <dgm:prSet/>
      <dgm:spPr/>
      <dgm:t>
        <a:bodyPr/>
        <a:lstStyle/>
        <a:p>
          <a:endParaRPr lang="en-US"/>
        </a:p>
      </dgm:t>
    </dgm:pt>
    <dgm:pt modelId="{9A6B8FF3-8DFB-4C67-BE66-CE3A424B5BC6}">
      <dgm:prSet custT="1"/>
      <dgm:spPr/>
      <dgm:t>
        <a:bodyPr/>
        <a:lstStyle/>
        <a:p>
          <a:pPr algn="l"/>
          <a:r>
            <a:rPr lang="en-GB" sz="1600" b="0" dirty="0">
              <a:latin typeface="Times New Roman" panose="02020603050405020304" pitchFamily="18" charset="0"/>
              <a:cs typeface="Times New Roman" panose="02020603050405020304" pitchFamily="18" charset="0"/>
            </a:rPr>
            <a:t>Open- Price of the cryptocurrency at the start of the time interval.</a:t>
          </a:r>
          <a:endParaRPr lang="en-US" sz="1600" b="0" dirty="0">
            <a:latin typeface="Times New Roman" panose="02020603050405020304" pitchFamily="18" charset="0"/>
            <a:cs typeface="Times New Roman" panose="02020603050405020304" pitchFamily="18" charset="0"/>
          </a:endParaRPr>
        </a:p>
      </dgm:t>
    </dgm:pt>
    <dgm:pt modelId="{5D6123EF-54FA-4C74-9362-DC252FDA0342}" type="parTrans" cxnId="{6BC0F00A-2D99-4934-9365-ECBBA30B395E}">
      <dgm:prSet/>
      <dgm:spPr/>
      <dgm:t>
        <a:bodyPr/>
        <a:lstStyle/>
        <a:p>
          <a:endParaRPr lang="en-US"/>
        </a:p>
      </dgm:t>
    </dgm:pt>
    <dgm:pt modelId="{3794F849-B18E-4366-9B47-D2F48AAC4116}" type="sibTrans" cxnId="{6BC0F00A-2D99-4934-9365-ECBBA30B395E}">
      <dgm:prSet/>
      <dgm:spPr/>
      <dgm:t>
        <a:bodyPr/>
        <a:lstStyle/>
        <a:p>
          <a:endParaRPr lang="en-US"/>
        </a:p>
      </dgm:t>
    </dgm:pt>
    <dgm:pt modelId="{2F2A7D05-785B-4EDC-97B4-17C81D38BB79}">
      <dgm:prSet custT="1"/>
      <dgm:spPr/>
      <dgm:t>
        <a:bodyPr/>
        <a:lstStyle/>
        <a:p>
          <a:pPr algn="l"/>
          <a:r>
            <a:rPr lang="en-GB" sz="1600" b="0" dirty="0">
              <a:latin typeface="Times New Roman" panose="02020603050405020304" pitchFamily="18" charset="0"/>
              <a:cs typeface="Times New Roman" panose="02020603050405020304" pitchFamily="18" charset="0"/>
            </a:rPr>
            <a:t>High- Highest price reached by the cryptocurrency in the time interval.</a:t>
          </a:r>
          <a:endParaRPr lang="en-US" sz="1600" b="0" dirty="0">
            <a:latin typeface="Times New Roman" panose="02020603050405020304" pitchFamily="18" charset="0"/>
            <a:cs typeface="Times New Roman" panose="02020603050405020304" pitchFamily="18" charset="0"/>
          </a:endParaRPr>
        </a:p>
      </dgm:t>
    </dgm:pt>
    <dgm:pt modelId="{F253BB46-E32C-4831-8BA5-92986AFE3D45}" type="parTrans" cxnId="{4866053A-967C-4F1A-8D8C-E585690F9E22}">
      <dgm:prSet/>
      <dgm:spPr/>
      <dgm:t>
        <a:bodyPr/>
        <a:lstStyle/>
        <a:p>
          <a:endParaRPr lang="en-US"/>
        </a:p>
      </dgm:t>
    </dgm:pt>
    <dgm:pt modelId="{237FDB1A-357E-44EB-83EC-0412557FD389}" type="sibTrans" cxnId="{4866053A-967C-4F1A-8D8C-E585690F9E22}">
      <dgm:prSet/>
      <dgm:spPr/>
      <dgm:t>
        <a:bodyPr/>
        <a:lstStyle/>
        <a:p>
          <a:endParaRPr lang="en-US"/>
        </a:p>
      </dgm:t>
    </dgm:pt>
    <dgm:pt modelId="{2885AE1C-BF90-4965-9E00-61D3C124C91B}">
      <dgm:prSet custT="1"/>
      <dgm:spPr/>
      <dgm:t>
        <a:bodyPr/>
        <a:lstStyle/>
        <a:p>
          <a:pPr algn="l"/>
          <a:r>
            <a:rPr lang="en-GB" sz="1600" b="0">
              <a:latin typeface="Times New Roman" panose="02020603050405020304" pitchFamily="18" charset="0"/>
              <a:cs typeface="Times New Roman" panose="02020603050405020304" pitchFamily="18" charset="0"/>
            </a:rPr>
            <a:t>Low- Lowest price reached by the cryptocurrency in the time interval.</a:t>
          </a:r>
          <a:endParaRPr lang="en-US" sz="1600" b="0">
            <a:latin typeface="Times New Roman" panose="02020603050405020304" pitchFamily="18" charset="0"/>
            <a:cs typeface="Times New Roman" panose="02020603050405020304" pitchFamily="18" charset="0"/>
          </a:endParaRPr>
        </a:p>
      </dgm:t>
    </dgm:pt>
    <dgm:pt modelId="{DF706516-D62F-482A-B260-9A16FCEB841A}" type="parTrans" cxnId="{BE51A2EC-9D9D-4428-AB7B-0E34BD0B352B}">
      <dgm:prSet/>
      <dgm:spPr/>
      <dgm:t>
        <a:bodyPr/>
        <a:lstStyle/>
        <a:p>
          <a:endParaRPr lang="en-US"/>
        </a:p>
      </dgm:t>
    </dgm:pt>
    <dgm:pt modelId="{739A1AC3-139F-45BB-952C-B0D384087057}" type="sibTrans" cxnId="{BE51A2EC-9D9D-4428-AB7B-0E34BD0B352B}">
      <dgm:prSet/>
      <dgm:spPr/>
      <dgm:t>
        <a:bodyPr/>
        <a:lstStyle/>
        <a:p>
          <a:endParaRPr lang="en-US"/>
        </a:p>
      </dgm:t>
    </dgm:pt>
    <dgm:pt modelId="{81609FA9-C012-4C6A-8A43-B6F9DAE7F846}">
      <dgm:prSet custT="1"/>
      <dgm:spPr/>
      <dgm:t>
        <a:bodyPr/>
        <a:lstStyle/>
        <a:p>
          <a:pPr algn="l"/>
          <a:r>
            <a:rPr lang="en-GB" sz="1600" b="0" dirty="0">
              <a:latin typeface="Times New Roman" panose="02020603050405020304" pitchFamily="18" charset="0"/>
              <a:cs typeface="Times New Roman" panose="02020603050405020304" pitchFamily="18" charset="0"/>
            </a:rPr>
            <a:t>Close-  Price of the cryptocurrency at the start of the time interval.</a:t>
          </a:r>
          <a:endParaRPr lang="en-US" sz="1600" b="0" dirty="0">
            <a:latin typeface="Times New Roman" panose="02020603050405020304" pitchFamily="18" charset="0"/>
            <a:cs typeface="Times New Roman" panose="02020603050405020304" pitchFamily="18" charset="0"/>
          </a:endParaRPr>
        </a:p>
      </dgm:t>
    </dgm:pt>
    <dgm:pt modelId="{945D179D-7732-44D6-8927-2F97EC52FA5A}" type="parTrans" cxnId="{D2F9EF8B-77A8-4156-9EB3-1E63255A9E6E}">
      <dgm:prSet/>
      <dgm:spPr/>
      <dgm:t>
        <a:bodyPr/>
        <a:lstStyle/>
        <a:p>
          <a:endParaRPr lang="en-US"/>
        </a:p>
      </dgm:t>
    </dgm:pt>
    <dgm:pt modelId="{B85E60D3-6186-4AD7-AFCD-A1E63DB4C233}" type="sibTrans" cxnId="{D2F9EF8B-77A8-4156-9EB3-1E63255A9E6E}">
      <dgm:prSet/>
      <dgm:spPr/>
      <dgm:t>
        <a:bodyPr/>
        <a:lstStyle/>
        <a:p>
          <a:endParaRPr lang="en-US"/>
        </a:p>
      </dgm:t>
    </dgm:pt>
    <dgm:pt modelId="{B3143AD5-24B9-4187-83EE-A9A004969AA5}">
      <dgm:prSet custT="1"/>
      <dgm:spPr/>
      <dgm:t>
        <a:bodyPr/>
        <a:lstStyle/>
        <a:p>
          <a:pPr algn="l"/>
          <a:r>
            <a:rPr lang="en-GB" sz="1600" b="0" dirty="0">
              <a:latin typeface="Times New Roman" panose="02020603050405020304" pitchFamily="18" charset="0"/>
              <a:cs typeface="Times New Roman" panose="02020603050405020304" pitchFamily="18" charset="0"/>
            </a:rPr>
            <a:t>Volume- Total amount or quantity of cryptocurrency traded during the time interval.</a:t>
          </a:r>
          <a:endParaRPr lang="en-US" sz="1600" b="0" dirty="0">
            <a:latin typeface="Times New Roman" panose="02020603050405020304" pitchFamily="18" charset="0"/>
            <a:cs typeface="Times New Roman" panose="02020603050405020304" pitchFamily="18" charset="0"/>
          </a:endParaRPr>
        </a:p>
      </dgm:t>
    </dgm:pt>
    <dgm:pt modelId="{45C3832F-FF29-4D4B-81E0-BC525315D0FF}" type="parTrans" cxnId="{E25E7899-4163-4F36-807D-797E85687F56}">
      <dgm:prSet/>
      <dgm:spPr/>
      <dgm:t>
        <a:bodyPr/>
        <a:lstStyle/>
        <a:p>
          <a:endParaRPr lang="en-US"/>
        </a:p>
      </dgm:t>
    </dgm:pt>
    <dgm:pt modelId="{8BC3496F-A1AB-4F72-9157-0C559D5BF234}" type="sibTrans" cxnId="{E25E7899-4163-4F36-807D-797E85687F56}">
      <dgm:prSet/>
      <dgm:spPr/>
      <dgm:t>
        <a:bodyPr/>
        <a:lstStyle/>
        <a:p>
          <a:endParaRPr lang="en-US"/>
        </a:p>
      </dgm:t>
    </dgm:pt>
    <dgm:pt modelId="{A42854AA-5EDA-44B1-ACAA-7BFA0016C1DF}">
      <dgm:prSet custT="1"/>
      <dgm:spPr/>
      <dgm:t>
        <a:bodyPr/>
        <a:lstStyle/>
        <a:p>
          <a:pPr algn="l"/>
          <a:r>
            <a:rPr lang="en-GB" sz="1600" b="0">
              <a:latin typeface="Times New Roman" panose="02020603050405020304" pitchFamily="18" charset="0"/>
              <a:cs typeface="Times New Roman" panose="02020603050405020304" pitchFamily="18" charset="0"/>
            </a:rPr>
            <a:t>Close time- Timestamp or time when a particular trading event or data point concludes.</a:t>
          </a:r>
          <a:endParaRPr lang="en-US" sz="1600" b="0">
            <a:latin typeface="Times New Roman" panose="02020603050405020304" pitchFamily="18" charset="0"/>
            <a:cs typeface="Times New Roman" panose="02020603050405020304" pitchFamily="18" charset="0"/>
          </a:endParaRPr>
        </a:p>
      </dgm:t>
    </dgm:pt>
    <dgm:pt modelId="{5A04B10C-46DA-4D9A-9BEB-E93F4309A33A}" type="parTrans" cxnId="{0CC08CB8-93F1-43DE-A1FB-3F9D69F2AF97}">
      <dgm:prSet/>
      <dgm:spPr/>
      <dgm:t>
        <a:bodyPr/>
        <a:lstStyle/>
        <a:p>
          <a:endParaRPr lang="en-US"/>
        </a:p>
      </dgm:t>
    </dgm:pt>
    <dgm:pt modelId="{B030C15C-F305-4CAE-B149-9BA21AAFE762}" type="sibTrans" cxnId="{0CC08CB8-93F1-43DE-A1FB-3F9D69F2AF97}">
      <dgm:prSet/>
      <dgm:spPr/>
      <dgm:t>
        <a:bodyPr/>
        <a:lstStyle/>
        <a:p>
          <a:endParaRPr lang="en-US"/>
        </a:p>
      </dgm:t>
    </dgm:pt>
    <dgm:pt modelId="{22A38F0D-92FF-4FE8-9F27-E6A2ED745B54}">
      <dgm:prSet custT="1"/>
      <dgm:spPr/>
      <dgm:t>
        <a:bodyPr/>
        <a:lstStyle/>
        <a:p>
          <a:pPr algn="l"/>
          <a:r>
            <a:rPr lang="en-GB" sz="1600" b="0">
              <a:latin typeface="Times New Roman" panose="02020603050405020304" pitchFamily="18" charset="0"/>
              <a:cs typeface="Times New Roman" panose="02020603050405020304" pitchFamily="18" charset="0"/>
            </a:rPr>
            <a:t>Quote asset volume- The total trading volume of the cryptocurrency expressed in terms of the quote asset (the asset being traded against, such as USD or BTC).</a:t>
          </a:r>
          <a:endParaRPr lang="en-US" sz="1600" b="0">
            <a:latin typeface="Times New Roman" panose="02020603050405020304" pitchFamily="18" charset="0"/>
            <a:cs typeface="Times New Roman" panose="02020603050405020304" pitchFamily="18" charset="0"/>
          </a:endParaRPr>
        </a:p>
      </dgm:t>
    </dgm:pt>
    <dgm:pt modelId="{A488FC37-C0D4-4E4A-9727-AF482905E22B}" type="parTrans" cxnId="{57F11362-2083-4F17-BF8D-F2ED19F22D91}">
      <dgm:prSet/>
      <dgm:spPr/>
      <dgm:t>
        <a:bodyPr/>
        <a:lstStyle/>
        <a:p>
          <a:endParaRPr lang="en-US"/>
        </a:p>
      </dgm:t>
    </dgm:pt>
    <dgm:pt modelId="{B09CC822-DFB4-45B8-87E2-AE9E685F7D80}" type="sibTrans" cxnId="{57F11362-2083-4F17-BF8D-F2ED19F22D91}">
      <dgm:prSet/>
      <dgm:spPr/>
      <dgm:t>
        <a:bodyPr/>
        <a:lstStyle/>
        <a:p>
          <a:endParaRPr lang="en-US"/>
        </a:p>
      </dgm:t>
    </dgm:pt>
    <dgm:pt modelId="{055BB661-4BE4-4834-BB0B-779EE78FA8C9}">
      <dgm:prSet custT="1"/>
      <dgm:spPr/>
      <dgm:t>
        <a:bodyPr/>
        <a:lstStyle/>
        <a:p>
          <a:pPr algn="l"/>
          <a:r>
            <a:rPr lang="en-GB" sz="1600" b="0" dirty="0">
              <a:latin typeface="Times New Roman" panose="02020603050405020304" pitchFamily="18" charset="0"/>
              <a:cs typeface="Times New Roman" panose="02020603050405020304" pitchFamily="18" charset="0"/>
            </a:rPr>
            <a:t>Number of Trades: The total number of trades executed during the time interval.</a:t>
          </a:r>
          <a:endParaRPr lang="en-US" sz="1600" b="0" dirty="0">
            <a:latin typeface="Times New Roman" panose="02020603050405020304" pitchFamily="18" charset="0"/>
            <a:cs typeface="Times New Roman" panose="02020603050405020304" pitchFamily="18" charset="0"/>
          </a:endParaRPr>
        </a:p>
      </dgm:t>
    </dgm:pt>
    <dgm:pt modelId="{5EF63911-298F-4C08-AEAC-D3090BCC05BD}" type="parTrans" cxnId="{F2ED880D-F099-4FAC-84E6-4F4590361222}">
      <dgm:prSet/>
      <dgm:spPr/>
      <dgm:t>
        <a:bodyPr/>
        <a:lstStyle/>
        <a:p>
          <a:endParaRPr lang="en-US"/>
        </a:p>
      </dgm:t>
    </dgm:pt>
    <dgm:pt modelId="{42CB5747-7A1A-46C2-8C06-7A30213CFB99}" type="sibTrans" cxnId="{F2ED880D-F099-4FAC-84E6-4F4590361222}">
      <dgm:prSet/>
      <dgm:spPr/>
      <dgm:t>
        <a:bodyPr/>
        <a:lstStyle/>
        <a:p>
          <a:endParaRPr lang="en-US"/>
        </a:p>
      </dgm:t>
    </dgm:pt>
    <dgm:pt modelId="{92991376-5B63-42AD-AC2A-FE1AF5ED48AF}">
      <dgm:prSet custT="1"/>
      <dgm:spPr/>
      <dgm:t>
        <a:bodyPr/>
        <a:lstStyle/>
        <a:p>
          <a:pPr algn="l"/>
          <a:r>
            <a:rPr lang="en-GB" sz="1600" b="0" dirty="0">
              <a:latin typeface="Times New Roman" panose="02020603050405020304" pitchFamily="18" charset="0"/>
              <a:cs typeface="Times New Roman" panose="02020603050405020304" pitchFamily="18" charset="0"/>
            </a:rPr>
            <a:t>Taker buy base asset volume-. The total volume of the cryptocurrency bought by takers (traders who remove liquidity from the order book by placing market orders).</a:t>
          </a:r>
          <a:endParaRPr lang="en-US" sz="1600" b="0" dirty="0">
            <a:latin typeface="Times New Roman" panose="02020603050405020304" pitchFamily="18" charset="0"/>
            <a:cs typeface="Times New Roman" panose="02020603050405020304" pitchFamily="18" charset="0"/>
          </a:endParaRPr>
        </a:p>
      </dgm:t>
    </dgm:pt>
    <dgm:pt modelId="{06CE93B9-6D6F-4874-9355-C2A6F52A7636}" type="parTrans" cxnId="{376BE94C-D602-4466-BA2D-ACEB998B01D5}">
      <dgm:prSet/>
      <dgm:spPr/>
      <dgm:t>
        <a:bodyPr/>
        <a:lstStyle/>
        <a:p>
          <a:endParaRPr lang="en-US"/>
        </a:p>
      </dgm:t>
    </dgm:pt>
    <dgm:pt modelId="{61128155-5E73-41D1-AB84-5F751117F8D8}" type="sibTrans" cxnId="{376BE94C-D602-4466-BA2D-ACEB998B01D5}">
      <dgm:prSet/>
      <dgm:spPr/>
      <dgm:t>
        <a:bodyPr/>
        <a:lstStyle/>
        <a:p>
          <a:endParaRPr lang="en-US"/>
        </a:p>
      </dgm:t>
    </dgm:pt>
    <dgm:pt modelId="{50E11774-00D2-4C7C-B7F4-6B0D8C039779}">
      <dgm:prSet custT="1"/>
      <dgm:spPr/>
      <dgm:t>
        <a:bodyPr/>
        <a:lstStyle/>
        <a:p>
          <a:pPr algn="l"/>
          <a:r>
            <a:rPr lang="en-GB" sz="1600" b="0" dirty="0">
              <a:latin typeface="Times New Roman" panose="02020603050405020304" pitchFamily="18" charset="0"/>
              <a:cs typeface="Times New Roman" panose="02020603050405020304" pitchFamily="18" charset="0"/>
            </a:rPr>
            <a:t>Taker buy quote asset volume-  The total volume of the quote asset (e.g., USD or BTC) used for buying the cryptocurrency by takers.</a:t>
          </a:r>
          <a:endParaRPr lang="en-US" sz="1600" b="0" dirty="0">
            <a:latin typeface="Times New Roman" panose="02020603050405020304" pitchFamily="18" charset="0"/>
            <a:cs typeface="Times New Roman" panose="02020603050405020304" pitchFamily="18" charset="0"/>
          </a:endParaRPr>
        </a:p>
      </dgm:t>
    </dgm:pt>
    <dgm:pt modelId="{6EF89373-F04A-49F9-93C3-D9F24F522B14}" type="parTrans" cxnId="{90414BFE-7931-4AB4-9667-40D84B64B9A7}">
      <dgm:prSet/>
      <dgm:spPr/>
      <dgm:t>
        <a:bodyPr/>
        <a:lstStyle/>
        <a:p>
          <a:endParaRPr lang="en-US"/>
        </a:p>
      </dgm:t>
    </dgm:pt>
    <dgm:pt modelId="{A123610D-D0DB-4F14-9768-87DB34806042}" type="sibTrans" cxnId="{90414BFE-7931-4AB4-9667-40D84B64B9A7}">
      <dgm:prSet/>
      <dgm:spPr/>
      <dgm:t>
        <a:bodyPr/>
        <a:lstStyle/>
        <a:p>
          <a:endParaRPr lang="en-US"/>
        </a:p>
      </dgm:t>
    </dgm:pt>
    <dgm:pt modelId="{B055C986-D63F-4516-8E39-022AC6FE8278}" type="pres">
      <dgm:prSet presAssocID="{1FB66179-D3EF-47BA-8CC6-F9711FE1EA98}" presName="diagram" presStyleCnt="0">
        <dgm:presLayoutVars>
          <dgm:dir/>
          <dgm:resizeHandles val="exact"/>
        </dgm:presLayoutVars>
      </dgm:prSet>
      <dgm:spPr/>
    </dgm:pt>
    <dgm:pt modelId="{78EA6A2B-9823-4D22-A368-82D892948B08}" type="pres">
      <dgm:prSet presAssocID="{1C00DEAA-0711-437B-8BB4-B7EFCF8D1EDA}" presName="node" presStyleLbl="node1" presStyleIdx="0" presStyleCnt="11">
        <dgm:presLayoutVars>
          <dgm:bulletEnabled val="1"/>
        </dgm:presLayoutVars>
      </dgm:prSet>
      <dgm:spPr/>
    </dgm:pt>
    <dgm:pt modelId="{920F6D85-FCC2-4E2E-A4DA-B93F8BB4A31C}" type="pres">
      <dgm:prSet presAssocID="{04B90868-F5CC-4682-885E-3293720EDC13}" presName="sibTrans" presStyleCnt="0"/>
      <dgm:spPr/>
    </dgm:pt>
    <dgm:pt modelId="{F8ADBEBB-F0ED-44B5-B234-72D19C91ED2C}" type="pres">
      <dgm:prSet presAssocID="{9A6B8FF3-8DFB-4C67-BE66-CE3A424B5BC6}" presName="node" presStyleLbl="node1" presStyleIdx="1" presStyleCnt="11">
        <dgm:presLayoutVars>
          <dgm:bulletEnabled val="1"/>
        </dgm:presLayoutVars>
      </dgm:prSet>
      <dgm:spPr/>
    </dgm:pt>
    <dgm:pt modelId="{155CBE45-1C17-44FF-A69A-378E46F49440}" type="pres">
      <dgm:prSet presAssocID="{3794F849-B18E-4366-9B47-D2F48AAC4116}" presName="sibTrans" presStyleCnt="0"/>
      <dgm:spPr/>
    </dgm:pt>
    <dgm:pt modelId="{A6A7BE84-8963-47D0-A88E-B865E44B28A7}" type="pres">
      <dgm:prSet presAssocID="{2F2A7D05-785B-4EDC-97B4-17C81D38BB79}" presName="node" presStyleLbl="node1" presStyleIdx="2" presStyleCnt="11">
        <dgm:presLayoutVars>
          <dgm:bulletEnabled val="1"/>
        </dgm:presLayoutVars>
      </dgm:prSet>
      <dgm:spPr/>
    </dgm:pt>
    <dgm:pt modelId="{CD44F2A4-7E5F-41C5-849D-916D9A2A7FF8}" type="pres">
      <dgm:prSet presAssocID="{237FDB1A-357E-44EB-83EC-0412557FD389}" presName="sibTrans" presStyleCnt="0"/>
      <dgm:spPr/>
    </dgm:pt>
    <dgm:pt modelId="{D9C0B765-60E8-47DF-BE3A-01BC381737D8}" type="pres">
      <dgm:prSet presAssocID="{2885AE1C-BF90-4965-9E00-61D3C124C91B}" presName="node" presStyleLbl="node1" presStyleIdx="3" presStyleCnt="11">
        <dgm:presLayoutVars>
          <dgm:bulletEnabled val="1"/>
        </dgm:presLayoutVars>
      </dgm:prSet>
      <dgm:spPr/>
    </dgm:pt>
    <dgm:pt modelId="{EFE5AC8A-C74C-444F-99CD-E5B9EA440659}" type="pres">
      <dgm:prSet presAssocID="{739A1AC3-139F-45BB-952C-B0D384087057}" presName="sibTrans" presStyleCnt="0"/>
      <dgm:spPr/>
    </dgm:pt>
    <dgm:pt modelId="{58A1CCF1-C1C1-4281-AF30-7977865A3A21}" type="pres">
      <dgm:prSet presAssocID="{81609FA9-C012-4C6A-8A43-B6F9DAE7F846}" presName="node" presStyleLbl="node1" presStyleIdx="4" presStyleCnt="11">
        <dgm:presLayoutVars>
          <dgm:bulletEnabled val="1"/>
        </dgm:presLayoutVars>
      </dgm:prSet>
      <dgm:spPr/>
    </dgm:pt>
    <dgm:pt modelId="{4465883E-6E59-475A-B7AE-7AA28E28AEC3}" type="pres">
      <dgm:prSet presAssocID="{B85E60D3-6186-4AD7-AFCD-A1E63DB4C233}" presName="sibTrans" presStyleCnt="0"/>
      <dgm:spPr/>
    </dgm:pt>
    <dgm:pt modelId="{57E3D21A-4DBB-4839-91D8-563EF3B9C2CC}" type="pres">
      <dgm:prSet presAssocID="{B3143AD5-24B9-4187-83EE-A9A004969AA5}" presName="node" presStyleLbl="node1" presStyleIdx="5" presStyleCnt="11">
        <dgm:presLayoutVars>
          <dgm:bulletEnabled val="1"/>
        </dgm:presLayoutVars>
      </dgm:prSet>
      <dgm:spPr/>
    </dgm:pt>
    <dgm:pt modelId="{74EC231A-0030-4275-BE02-2F5B44FDFBE6}" type="pres">
      <dgm:prSet presAssocID="{8BC3496F-A1AB-4F72-9157-0C559D5BF234}" presName="sibTrans" presStyleCnt="0"/>
      <dgm:spPr/>
    </dgm:pt>
    <dgm:pt modelId="{ECCA4358-3461-45A9-8FE8-17005934249A}" type="pres">
      <dgm:prSet presAssocID="{A42854AA-5EDA-44B1-ACAA-7BFA0016C1DF}" presName="node" presStyleLbl="node1" presStyleIdx="6" presStyleCnt="11">
        <dgm:presLayoutVars>
          <dgm:bulletEnabled val="1"/>
        </dgm:presLayoutVars>
      </dgm:prSet>
      <dgm:spPr/>
    </dgm:pt>
    <dgm:pt modelId="{CC4430CF-183D-4341-A733-0AE3FA5B6182}" type="pres">
      <dgm:prSet presAssocID="{B030C15C-F305-4CAE-B149-9BA21AAFE762}" presName="sibTrans" presStyleCnt="0"/>
      <dgm:spPr/>
    </dgm:pt>
    <dgm:pt modelId="{719C8110-2857-40D2-86CB-CAC24F623A44}" type="pres">
      <dgm:prSet presAssocID="{22A38F0D-92FF-4FE8-9F27-E6A2ED745B54}" presName="node" presStyleLbl="node1" presStyleIdx="7" presStyleCnt="11">
        <dgm:presLayoutVars>
          <dgm:bulletEnabled val="1"/>
        </dgm:presLayoutVars>
      </dgm:prSet>
      <dgm:spPr/>
    </dgm:pt>
    <dgm:pt modelId="{6636DC53-A01C-43A2-BBF6-DA284BD8DE9E}" type="pres">
      <dgm:prSet presAssocID="{B09CC822-DFB4-45B8-87E2-AE9E685F7D80}" presName="sibTrans" presStyleCnt="0"/>
      <dgm:spPr/>
    </dgm:pt>
    <dgm:pt modelId="{3675FF76-693F-4EC3-9919-58679DBC66FC}" type="pres">
      <dgm:prSet presAssocID="{055BB661-4BE4-4834-BB0B-779EE78FA8C9}" presName="node" presStyleLbl="node1" presStyleIdx="8" presStyleCnt="11" custScaleX="101779" custScaleY="98467" custLinFactNeighborX="-24418" custLinFactNeighborY="-1292">
        <dgm:presLayoutVars>
          <dgm:bulletEnabled val="1"/>
        </dgm:presLayoutVars>
      </dgm:prSet>
      <dgm:spPr/>
    </dgm:pt>
    <dgm:pt modelId="{AB013341-34BC-4AF4-8516-88A86FFEE1F8}" type="pres">
      <dgm:prSet presAssocID="{42CB5747-7A1A-46C2-8C06-7A30213CFB99}" presName="sibTrans" presStyleCnt="0"/>
      <dgm:spPr/>
    </dgm:pt>
    <dgm:pt modelId="{986ACE53-ED4F-4588-A7BD-8091CDC14932}" type="pres">
      <dgm:prSet presAssocID="{92991376-5B63-42AD-AC2A-FE1AF5ED48AF}" presName="node" presStyleLbl="node1" presStyleIdx="9" presStyleCnt="11" custScaleX="133590" custLinFactNeighborX="0" custLinFactNeighborY="2050">
        <dgm:presLayoutVars>
          <dgm:bulletEnabled val="1"/>
        </dgm:presLayoutVars>
      </dgm:prSet>
      <dgm:spPr/>
    </dgm:pt>
    <dgm:pt modelId="{7145B26A-4D03-4505-8F5E-C81331E5DA8C}" type="pres">
      <dgm:prSet presAssocID="{61128155-5E73-41D1-AB84-5F751117F8D8}" presName="sibTrans" presStyleCnt="0"/>
      <dgm:spPr/>
    </dgm:pt>
    <dgm:pt modelId="{62F67211-D997-4718-AAB4-899C4A01E7CE}" type="pres">
      <dgm:prSet presAssocID="{50E11774-00D2-4C7C-B7F4-6B0D8C039779}" presName="node" presStyleLbl="node1" presStyleIdx="10" presStyleCnt="11" custScaleX="123665" custLinFactNeighborX="25323">
        <dgm:presLayoutVars>
          <dgm:bulletEnabled val="1"/>
        </dgm:presLayoutVars>
      </dgm:prSet>
      <dgm:spPr/>
    </dgm:pt>
  </dgm:ptLst>
  <dgm:cxnLst>
    <dgm:cxn modelId="{4BDE3601-AC60-4DED-BDBB-BC159770C1F9}" type="presOf" srcId="{1FB66179-D3EF-47BA-8CC6-F9711FE1EA98}" destId="{B055C986-D63F-4516-8E39-022AC6FE8278}" srcOrd="0" destOrd="0" presId="urn:microsoft.com/office/officeart/2005/8/layout/default"/>
    <dgm:cxn modelId="{17036E04-8E04-4EA4-A206-F0BC297DA893}" type="presOf" srcId="{2885AE1C-BF90-4965-9E00-61D3C124C91B}" destId="{D9C0B765-60E8-47DF-BE3A-01BC381737D8}" srcOrd="0" destOrd="0" presId="urn:microsoft.com/office/officeart/2005/8/layout/default"/>
    <dgm:cxn modelId="{6BC0F00A-2D99-4934-9365-ECBBA30B395E}" srcId="{1FB66179-D3EF-47BA-8CC6-F9711FE1EA98}" destId="{9A6B8FF3-8DFB-4C67-BE66-CE3A424B5BC6}" srcOrd="1" destOrd="0" parTransId="{5D6123EF-54FA-4C74-9362-DC252FDA0342}" sibTransId="{3794F849-B18E-4366-9B47-D2F48AAC4116}"/>
    <dgm:cxn modelId="{F2ED880D-F099-4FAC-84E6-4F4590361222}" srcId="{1FB66179-D3EF-47BA-8CC6-F9711FE1EA98}" destId="{055BB661-4BE4-4834-BB0B-779EE78FA8C9}" srcOrd="8" destOrd="0" parTransId="{5EF63911-298F-4C08-AEAC-D3090BCC05BD}" sibTransId="{42CB5747-7A1A-46C2-8C06-7A30213CFB99}"/>
    <dgm:cxn modelId="{675E001A-D2D7-4737-AE7A-0050F35FF91F}" type="presOf" srcId="{92991376-5B63-42AD-AC2A-FE1AF5ED48AF}" destId="{986ACE53-ED4F-4588-A7BD-8091CDC14932}" srcOrd="0" destOrd="0" presId="urn:microsoft.com/office/officeart/2005/8/layout/default"/>
    <dgm:cxn modelId="{F2929022-90F3-4A78-9BDD-CAEDA0DE0EBD}" type="presOf" srcId="{B3143AD5-24B9-4187-83EE-A9A004969AA5}" destId="{57E3D21A-4DBB-4839-91D8-563EF3B9C2CC}" srcOrd="0" destOrd="0" presId="urn:microsoft.com/office/officeart/2005/8/layout/default"/>
    <dgm:cxn modelId="{83A92537-2538-4999-A5C0-EC77D1066F5F}" type="presOf" srcId="{055BB661-4BE4-4834-BB0B-779EE78FA8C9}" destId="{3675FF76-693F-4EC3-9919-58679DBC66FC}" srcOrd="0" destOrd="0" presId="urn:microsoft.com/office/officeart/2005/8/layout/default"/>
    <dgm:cxn modelId="{4866053A-967C-4F1A-8D8C-E585690F9E22}" srcId="{1FB66179-D3EF-47BA-8CC6-F9711FE1EA98}" destId="{2F2A7D05-785B-4EDC-97B4-17C81D38BB79}" srcOrd="2" destOrd="0" parTransId="{F253BB46-E32C-4831-8BA5-92986AFE3D45}" sibTransId="{237FDB1A-357E-44EB-83EC-0412557FD389}"/>
    <dgm:cxn modelId="{5AC81640-2554-4CAA-A669-FA8359F51EF8}" type="presOf" srcId="{2F2A7D05-785B-4EDC-97B4-17C81D38BB79}" destId="{A6A7BE84-8963-47D0-A88E-B865E44B28A7}" srcOrd="0" destOrd="0" presId="urn:microsoft.com/office/officeart/2005/8/layout/default"/>
    <dgm:cxn modelId="{57F11362-2083-4F17-BF8D-F2ED19F22D91}" srcId="{1FB66179-D3EF-47BA-8CC6-F9711FE1EA98}" destId="{22A38F0D-92FF-4FE8-9F27-E6A2ED745B54}" srcOrd="7" destOrd="0" parTransId="{A488FC37-C0D4-4E4A-9727-AF482905E22B}" sibTransId="{B09CC822-DFB4-45B8-87E2-AE9E685F7D80}"/>
    <dgm:cxn modelId="{376BE94C-D602-4466-BA2D-ACEB998B01D5}" srcId="{1FB66179-D3EF-47BA-8CC6-F9711FE1EA98}" destId="{92991376-5B63-42AD-AC2A-FE1AF5ED48AF}" srcOrd="9" destOrd="0" parTransId="{06CE93B9-6D6F-4874-9355-C2A6F52A7636}" sibTransId="{61128155-5E73-41D1-AB84-5F751117F8D8}"/>
    <dgm:cxn modelId="{B1AFEA81-D9F8-4452-973A-90A058FB16F1}" type="presOf" srcId="{50E11774-00D2-4C7C-B7F4-6B0D8C039779}" destId="{62F67211-D997-4718-AAB4-899C4A01E7CE}" srcOrd="0" destOrd="0" presId="urn:microsoft.com/office/officeart/2005/8/layout/default"/>
    <dgm:cxn modelId="{D2F9EF8B-77A8-4156-9EB3-1E63255A9E6E}" srcId="{1FB66179-D3EF-47BA-8CC6-F9711FE1EA98}" destId="{81609FA9-C012-4C6A-8A43-B6F9DAE7F846}" srcOrd="4" destOrd="0" parTransId="{945D179D-7732-44D6-8927-2F97EC52FA5A}" sibTransId="{B85E60D3-6186-4AD7-AFCD-A1E63DB4C233}"/>
    <dgm:cxn modelId="{E25E7899-4163-4F36-807D-797E85687F56}" srcId="{1FB66179-D3EF-47BA-8CC6-F9711FE1EA98}" destId="{B3143AD5-24B9-4187-83EE-A9A004969AA5}" srcOrd="5" destOrd="0" parTransId="{45C3832F-FF29-4D4B-81E0-BC525315D0FF}" sibTransId="{8BC3496F-A1AB-4F72-9157-0C559D5BF234}"/>
    <dgm:cxn modelId="{5000ADA2-F423-4144-88B9-7BEFA4A10E66}" type="presOf" srcId="{81609FA9-C012-4C6A-8A43-B6F9DAE7F846}" destId="{58A1CCF1-C1C1-4281-AF30-7977865A3A21}" srcOrd="0" destOrd="0" presId="urn:microsoft.com/office/officeart/2005/8/layout/default"/>
    <dgm:cxn modelId="{6636BBA4-DC5E-42B6-ABFC-0076C66647FA}" type="presOf" srcId="{1C00DEAA-0711-437B-8BB4-B7EFCF8D1EDA}" destId="{78EA6A2B-9823-4D22-A368-82D892948B08}" srcOrd="0" destOrd="0" presId="urn:microsoft.com/office/officeart/2005/8/layout/default"/>
    <dgm:cxn modelId="{0CC08CB8-93F1-43DE-A1FB-3F9D69F2AF97}" srcId="{1FB66179-D3EF-47BA-8CC6-F9711FE1EA98}" destId="{A42854AA-5EDA-44B1-ACAA-7BFA0016C1DF}" srcOrd="6" destOrd="0" parTransId="{5A04B10C-46DA-4D9A-9BEB-E93F4309A33A}" sibTransId="{B030C15C-F305-4CAE-B149-9BA21AAFE762}"/>
    <dgm:cxn modelId="{F370D6C7-6052-4F82-A372-16508154DB1A}" type="presOf" srcId="{22A38F0D-92FF-4FE8-9F27-E6A2ED745B54}" destId="{719C8110-2857-40D2-86CB-CAC24F623A44}" srcOrd="0" destOrd="0" presId="urn:microsoft.com/office/officeart/2005/8/layout/default"/>
    <dgm:cxn modelId="{016E50D3-7943-456A-89D5-706ECE523132}" type="presOf" srcId="{A42854AA-5EDA-44B1-ACAA-7BFA0016C1DF}" destId="{ECCA4358-3461-45A9-8FE8-17005934249A}" srcOrd="0" destOrd="0" presId="urn:microsoft.com/office/officeart/2005/8/layout/default"/>
    <dgm:cxn modelId="{3647BCD6-3B83-4548-B800-82C24B5FA9C1}" srcId="{1FB66179-D3EF-47BA-8CC6-F9711FE1EA98}" destId="{1C00DEAA-0711-437B-8BB4-B7EFCF8D1EDA}" srcOrd="0" destOrd="0" parTransId="{A625A19C-8C34-40CF-A7F9-754D475B43A4}" sibTransId="{04B90868-F5CC-4682-885E-3293720EDC13}"/>
    <dgm:cxn modelId="{BE51A2EC-9D9D-4428-AB7B-0E34BD0B352B}" srcId="{1FB66179-D3EF-47BA-8CC6-F9711FE1EA98}" destId="{2885AE1C-BF90-4965-9E00-61D3C124C91B}" srcOrd="3" destOrd="0" parTransId="{DF706516-D62F-482A-B260-9A16FCEB841A}" sibTransId="{739A1AC3-139F-45BB-952C-B0D384087057}"/>
    <dgm:cxn modelId="{90414BFE-7931-4AB4-9667-40D84B64B9A7}" srcId="{1FB66179-D3EF-47BA-8CC6-F9711FE1EA98}" destId="{50E11774-00D2-4C7C-B7F4-6B0D8C039779}" srcOrd="10" destOrd="0" parTransId="{6EF89373-F04A-49F9-93C3-D9F24F522B14}" sibTransId="{A123610D-D0DB-4F14-9768-87DB34806042}"/>
    <dgm:cxn modelId="{2D37C2FF-92D8-44EA-B8F0-25B40032957D}" type="presOf" srcId="{9A6B8FF3-8DFB-4C67-BE66-CE3A424B5BC6}" destId="{F8ADBEBB-F0ED-44B5-B234-72D19C91ED2C}" srcOrd="0" destOrd="0" presId="urn:microsoft.com/office/officeart/2005/8/layout/default"/>
    <dgm:cxn modelId="{374F1980-D3CA-4113-8E94-F824769BA4D4}" type="presParOf" srcId="{B055C986-D63F-4516-8E39-022AC6FE8278}" destId="{78EA6A2B-9823-4D22-A368-82D892948B08}" srcOrd="0" destOrd="0" presId="urn:microsoft.com/office/officeart/2005/8/layout/default"/>
    <dgm:cxn modelId="{40387D37-ED20-4EC0-94BA-E0B1A7F372DB}" type="presParOf" srcId="{B055C986-D63F-4516-8E39-022AC6FE8278}" destId="{920F6D85-FCC2-4E2E-A4DA-B93F8BB4A31C}" srcOrd="1" destOrd="0" presId="urn:microsoft.com/office/officeart/2005/8/layout/default"/>
    <dgm:cxn modelId="{16CB2832-6CBE-4638-A4EF-2C59D6437999}" type="presParOf" srcId="{B055C986-D63F-4516-8E39-022AC6FE8278}" destId="{F8ADBEBB-F0ED-44B5-B234-72D19C91ED2C}" srcOrd="2" destOrd="0" presId="urn:microsoft.com/office/officeart/2005/8/layout/default"/>
    <dgm:cxn modelId="{4DECC145-7633-40B0-B971-CAAC60A27774}" type="presParOf" srcId="{B055C986-D63F-4516-8E39-022AC6FE8278}" destId="{155CBE45-1C17-44FF-A69A-378E46F49440}" srcOrd="3" destOrd="0" presId="urn:microsoft.com/office/officeart/2005/8/layout/default"/>
    <dgm:cxn modelId="{5D5895DC-BEF7-4211-B275-A4F1D35EDD43}" type="presParOf" srcId="{B055C986-D63F-4516-8E39-022AC6FE8278}" destId="{A6A7BE84-8963-47D0-A88E-B865E44B28A7}" srcOrd="4" destOrd="0" presId="urn:microsoft.com/office/officeart/2005/8/layout/default"/>
    <dgm:cxn modelId="{0966059E-6B6A-4BE5-BEDF-ACC34A27B88E}" type="presParOf" srcId="{B055C986-D63F-4516-8E39-022AC6FE8278}" destId="{CD44F2A4-7E5F-41C5-849D-916D9A2A7FF8}" srcOrd="5" destOrd="0" presId="urn:microsoft.com/office/officeart/2005/8/layout/default"/>
    <dgm:cxn modelId="{8AC4386A-3DE9-4D62-A429-A40A6C0F5AC4}" type="presParOf" srcId="{B055C986-D63F-4516-8E39-022AC6FE8278}" destId="{D9C0B765-60E8-47DF-BE3A-01BC381737D8}" srcOrd="6" destOrd="0" presId="urn:microsoft.com/office/officeart/2005/8/layout/default"/>
    <dgm:cxn modelId="{6E6EE6C0-FC61-4A01-8AD7-AC37A8CE1770}" type="presParOf" srcId="{B055C986-D63F-4516-8E39-022AC6FE8278}" destId="{EFE5AC8A-C74C-444F-99CD-E5B9EA440659}" srcOrd="7" destOrd="0" presId="urn:microsoft.com/office/officeart/2005/8/layout/default"/>
    <dgm:cxn modelId="{C270D42F-AE38-4D2C-B7F3-B26F1ABA12FA}" type="presParOf" srcId="{B055C986-D63F-4516-8E39-022AC6FE8278}" destId="{58A1CCF1-C1C1-4281-AF30-7977865A3A21}" srcOrd="8" destOrd="0" presId="urn:microsoft.com/office/officeart/2005/8/layout/default"/>
    <dgm:cxn modelId="{448F9A74-318D-4536-96A0-D84EBF5DD1AC}" type="presParOf" srcId="{B055C986-D63F-4516-8E39-022AC6FE8278}" destId="{4465883E-6E59-475A-B7AE-7AA28E28AEC3}" srcOrd="9" destOrd="0" presId="urn:microsoft.com/office/officeart/2005/8/layout/default"/>
    <dgm:cxn modelId="{0D5453EA-2E28-4329-81AE-C2FB615D9C17}" type="presParOf" srcId="{B055C986-D63F-4516-8E39-022AC6FE8278}" destId="{57E3D21A-4DBB-4839-91D8-563EF3B9C2CC}" srcOrd="10" destOrd="0" presId="urn:microsoft.com/office/officeart/2005/8/layout/default"/>
    <dgm:cxn modelId="{0D22C728-533E-4796-B921-38C5FBE0764C}" type="presParOf" srcId="{B055C986-D63F-4516-8E39-022AC6FE8278}" destId="{74EC231A-0030-4275-BE02-2F5B44FDFBE6}" srcOrd="11" destOrd="0" presId="urn:microsoft.com/office/officeart/2005/8/layout/default"/>
    <dgm:cxn modelId="{379C4CED-357F-4623-9221-FD7090BEADF8}" type="presParOf" srcId="{B055C986-D63F-4516-8E39-022AC6FE8278}" destId="{ECCA4358-3461-45A9-8FE8-17005934249A}" srcOrd="12" destOrd="0" presId="urn:microsoft.com/office/officeart/2005/8/layout/default"/>
    <dgm:cxn modelId="{0DF5A910-ED5F-4C1F-9C13-7B42C3B88C57}" type="presParOf" srcId="{B055C986-D63F-4516-8E39-022AC6FE8278}" destId="{CC4430CF-183D-4341-A733-0AE3FA5B6182}" srcOrd="13" destOrd="0" presId="urn:microsoft.com/office/officeart/2005/8/layout/default"/>
    <dgm:cxn modelId="{3F29ECF9-D63A-4E28-B3C8-E7F8ABD02E6E}" type="presParOf" srcId="{B055C986-D63F-4516-8E39-022AC6FE8278}" destId="{719C8110-2857-40D2-86CB-CAC24F623A44}" srcOrd="14" destOrd="0" presId="urn:microsoft.com/office/officeart/2005/8/layout/default"/>
    <dgm:cxn modelId="{36717F2A-6A2A-47C8-BD31-6B047BA4C137}" type="presParOf" srcId="{B055C986-D63F-4516-8E39-022AC6FE8278}" destId="{6636DC53-A01C-43A2-BBF6-DA284BD8DE9E}" srcOrd="15" destOrd="0" presId="urn:microsoft.com/office/officeart/2005/8/layout/default"/>
    <dgm:cxn modelId="{4DD2F398-9AE6-4AA7-95AC-925BC2874A14}" type="presParOf" srcId="{B055C986-D63F-4516-8E39-022AC6FE8278}" destId="{3675FF76-693F-4EC3-9919-58679DBC66FC}" srcOrd="16" destOrd="0" presId="urn:microsoft.com/office/officeart/2005/8/layout/default"/>
    <dgm:cxn modelId="{6D176737-7125-424E-915F-519951251992}" type="presParOf" srcId="{B055C986-D63F-4516-8E39-022AC6FE8278}" destId="{AB013341-34BC-4AF4-8516-88A86FFEE1F8}" srcOrd="17" destOrd="0" presId="urn:microsoft.com/office/officeart/2005/8/layout/default"/>
    <dgm:cxn modelId="{58F7FA4C-DDAC-49FB-9029-6D397FCE0E53}" type="presParOf" srcId="{B055C986-D63F-4516-8E39-022AC6FE8278}" destId="{986ACE53-ED4F-4588-A7BD-8091CDC14932}" srcOrd="18" destOrd="0" presId="urn:microsoft.com/office/officeart/2005/8/layout/default"/>
    <dgm:cxn modelId="{C4AA8B3F-BDE9-4AE5-B17B-F6B00988BEDB}" type="presParOf" srcId="{B055C986-D63F-4516-8E39-022AC6FE8278}" destId="{7145B26A-4D03-4505-8F5E-C81331E5DA8C}" srcOrd="19" destOrd="0" presId="urn:microsoft.com/office/officeart/2005/8/layout/default"/>
    <dgm:cxn modelId="{0DB7C824-859B-4A9A-AE3F-982BA1703768}" type="presParOf" srcId="{B055C986-D63F-4516-8E39-022AC6FE8278}" destId="{62F67211-D997-4718-AAB4-899C4A01E7CE}"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663670-7B3A-4B97-8ABA-5C96A1BB8D0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239D66-12FE-4CB9-B5AB-A49A510429A1}">
      <dgm:prSet/>
      <dgm:spPr/>
      <dgm:t>
        <a:bodyPr/>
        <a:lstStyle/>
        <a:p>
          <a:pPr>
            <a:lnSpc>
              <a:spcPct val="100000"/>
            </a:lnSpc>
          </a:pPr>
          <a:r>
            <a:rPr lang="en-GB"/>
            <a:t>The RSI is used to measure the speed and change of price movements and helps traders identify potential overbought or oversold conditions in an asset.</a:t>
          </a:r>
          <a:endParaRPr lang="en-US"/>
        </a:p>
      </dgm:t>
    </dgm:pt>
    <dgm:pt modelId="{F00B9728-486D-42BB-8E57-59572DC01D02}" type="parTrans" cxnId="{0BAD22DF-4BBA-4122-BA1D-FCF178945831}">
      <dgm:prSet/>
      <dgm:spPr/>
      <dgm:t>
        <a:bodyPr/>
        <a:lstStyle/>
        <a:p>
          <a:endParaRPr lang="en-US"/>
        </a:p>
      </dgm:t>
    </dgm:pt>
    <dgm:pt modelId="{06AA1260-4AF9-4370-86DA-C4AE83633F11}" type="sibTrans" cxnId="{0BAD22DF-4BBA-4122-BA1D-FCF178945831}">
      <dgm:prSet/>
      <dgm:spPr/>
      <dgm:t>
        <a:bodyPr/>
        <a:lstStyle/>
        <a:p>
          <a:endParaRPr lang="en-US"/>
        </a:p>
      </dgm:t>
    </dgm:pt>
    <dgm:pt modelId="{6A841AEB-238F-48DA-82E7-B25B428C1671}">
      <dgm:prSet/>
      <dgm:spPr/>
      <dgm:t>
        <a:bodyPr/>
        <a:lstStyle/>
        <a:p>
          <a:pPr>
            <a:lnSpc>
              <a:spcPct val="100000"/>
            </a:lnSpc>
          </a:pPr>
          <a:r>
            <a:rPr lang="en-GB"/>
            <a:t>RSI is calculated based on the ratio of the average of upward price movements to the average of downward price movements over a specified period, typically 14 periods.</a:t>
          </a:r>
          <a:endParaRPr lang="en-US"/>
        </a:p>
      </dgm:t>
    </dgm:pt>
    <dgm:pt modelId="{47B14F3F-FE37-4DB3-B12F-4E035E47D484}" type="parTrans" cxnId="{4534D9D4-28A9-458D-8A85-094CBAD57BA6}">
      <dgm:prSet/>
      <dgm:spPr/>
      <dgm:t>
        <a:bodyPr/>
        <a:lstStyle/>
        <a:p>
          <a:endParaRPr lang="en-US"/>
        </a:p>
      </dgm:t>
    </dgm:pt>
    <dgm:pt modelId="{866EFDAA-BFF6-4773-81CA-6169605FE45C}" type="sibTrans" cxnId="{4534D9D4-28A9-458D-8A85-094CBAD57BA6}">
      <dgm:prSet/>
      <dgm:spPr/>
      <dgm:t>
        <a:bodyPr/>
        <a:lstStyle/>
        <a:p>
          <a:endParaRPr lang="en-US"/>
        </a:p>
      </dgm:t>
    </dgm:pt>
    <dgm:pt modelId="{FE15DB2E-53EF-4E65-9508-C46859912849}">
      <dgm:prSet/>
      <dgm:spPr/>
      <dgm:t>
        <a:bodyPr/>
        <a:lstStyle/>
        <a:p>
          <a:pPr>
            <a:lnSpc>
              <a:spcPct val="100000"/>
            </a:lnSpc>
          </a:pPr>
          <a:r>
            <a:rPr lang="en-GB"/>
            <a:t>The RSI value ranges from 0 to 100. Values above 70 are considered overbought, while values below 30 are considered oversold.</a:t>
          </a:r>
          <a:endParaRPr lang="en-US"/>
        </a:p>
      </dgm:t>
    </dgm:pt>
    <dgm:pt modelId="{BACAC8C7-48B5-4373-A301-3E7940B8855F}" type="parTrans" cxnId="{32CE645B-4574-4194-A156-5AC8C8BD639A}">
      <dgm:prSet/>
      <dgm:spPr/>
      <dgm:t>
        <a:bodyPr/>
        <a:lstStyle/>
        <a:p>
          <a:endParaRPr lang="en-US"/>
        </a:p>
      </dgm:t>
    </dgm:pt>
    <dgm:pt modelId="{9B509882-A13B-453B-800B-FF617A2694CF}" type="sibTrans" cxnId="{32CE645B-4574-4194-A156-5AC8C8BD639A}">
      <dgm:prSet/>
      <dgm:spPr/>
      <dgm:t>
        <a:bodyPr/>
        <a:lstStyle/>
        <a:p>
          <a:endParaRPr lang="en-US"/>
        </a:p>
      </dgm:t>
    </dgm:pt>
    <dgm:pt modelId="{D6AFD4CB-AC48-4BC6-BD31-E7BB989D0691}" type="pres">
      <dgm:prSet presAssocID="{C9663670-7B3A-4B97-8ABA-5C96A1BB8D02}" presName="root" presStyleCnt="0">
        <dgm:presLayoutVars>
          <dgm:dir/>
          <dgm:resizeHandles val="exact"/>
        </dgm:presLayoutVars>
      </dgm:prSet>
      <dgm:spPr/>
    </dgm:pt>
    <dgm:pt modelId="{12663633-1A57-47F6-8D22-F7C5405E1376}" type="pres">
      <dgm:prSet presAssocID="{68239D66-12FE-4CB9-B5AB-A49A510429A1}" presName="compNode" presStyleCnt="0"/>
      <dgm:spPr/>
    </dgm:pt>
    <dgm:pt modelId="{3632250D-81EF-4BBC-8A33-E0C196DB8BE4}" type="pres">
      <dgm:prSet presAssocID="{68239D66-12FE-4CB9-B5AB-A49A510429A1}" presName="bgRect" presStyleLbl="bgShp" presStyleIdx="0" presStyleCnt="3"/>
      <dgm:spPr/>
    </dgm:pt>
    <dgm:pt modelId="{1379166E-354E-496B-BE8D-F4343507636A}" type="pres">
      <dgm:prSet presAssocID="{68239D66-12FE-4CB9-B5AB-A49A510429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D295351D-9B70-42A6-8531-71C3E39D4978}" type="pres">
      <dgm:prSet presAssocID="{68239D66-12FE-4CB9-B5AB-A49A510429A1}" presName="spaceRect" presStyleCnt="0"/>
      <dgm:spPr/>
    </dgm:pt>
    <dgm:pt modelId="{EA68A402-B230-4E86-AF6B-D43CE4865926}" type="pres">
      <dgm:prSet presAssocID="{68239D66-12FE-4CB9-B5AB-A49A510429A1}" presName="parTx" presStyleLbl="revTx" presStyleIdx="0" presStyleCnt="3">
        <dgm:presLayoutVars>
          <dgm:chMax val="0"/>
          <dgm:chPref val="0"/>
        </dgm:presLayoutVars>
      </dgm:prSet>
      <dgm:spPr/>
    </dgm:pt>
    <dgm:pt modelId="{F5DCC92F-601A-4BF0-AB3B-FD0A1176717B}" type="pres">
      <dgm:prSet presAssocID="{06AA1260-4AF9-4370-86DA-C4AE83633F11}" presName="sibTrans" presStyleCnt="0"/>
      <dgm:spPr/>
    </dgm:pt>
    <dgm:pt modelId="{7FCBDB73-1A33-47C3-83A8-E9F31A0BD1EB}" type="pres">
      <dgm:prSet presAssocID="{6A841AEB-238F-48DA-82E7-B25B428C1671}" presName="compNode" presStyleCnt="0"/>
      <dgm:spPr/>
    </dgm:pt>
    <dgm:pt modelId="{4F82A3D5-454A-42B0-B4C1-A350F5F5690B}" type="pres">
      <dgm:prSet presAssocID="{6A841AEB-238F-48DA-82E7-B25B428C1671}" presName="bgRect" presStyleLbl="bgShp" presStyleIdx="1" presStyleCnt="3"/>
      <dgm:spPr/>
    </dgm:pt>
    <dgm:pt modelId="{ABCB15A6-40B0-4204-8E61-E37F8D685ECA}" type="pres">
      <dgm:prSet presAssocID="{6A841AEB-238F-48DA-82E7-B25B428C16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27B80A9A-B093-4BF2-9EDA-EA0773B01908}" type="pres">
      <dgm:prSet presAssocID="{6A841AEB-238F-48DA-82E7-B25B428C1671}" presName="spaceRect" presStyleCnt="0"/>
      <dgm:spPr/>
    </dgm:pt>
    <dgm:pt modelId="{EB46FA8F-D0D4-4C4C-8F8C-D24214A41074}" type="pres">
      <dgm:prSet presAssocID="{6A841AEB-238F-48DA-82E7-B25B428C1671}" presName="parTx" presStyleLbl="revTx" presStyleIdx="1" presStyleCnt="3">
        <dgm:presLayoutVars>
          <dgm:chMax val="0"/>
          <dgm:chPref val="0"/>
        </dgm:presLayoutVars>
      </dgm:prSet>
      <dgm:spPr/>
    </dgm:pt>
    <dgm:pt modelId="{1EB04532-E845-4056-AA6D-717FC79D67CC}" type="pres">
      <dgm:prSet presAssocID="{866EFDAA-BFF6-4773-81CA-6169605FE45C}" presName="sibTrans" presStyleCnt="0"/>
      <dgm:spPr/>
    </dgm:pt>
    <dgm:pt modelId="{E9F1965F-9426-48E6-B707-2C33DFFEF0C9}" type="pres">
      <dgm:prSet presAssocID="{FE15DB2E-53EF-4E65-9508-C46859912849}" presName="compNode" presStyleCnt="0"/>
      <dgm:spPr/>
    </dgm:pt>
    <dgm:pt modelId="{61E592DF-F721-49FF-B2FB-F17933F28051}" type="pres">
      <dgm:prSet presAssocID="{FE15DB2E-53EF-4E65-9508-C46859912849}" presName="bgRect" presStyleLbl="bgShp" presStyleIdx="2" presStyleCnt="3"/>
      <dgm:spPr/>
    </dgm:pt>
    <dgm:pt modelId="{D8AAFFE5-7A34-4AA4-A10B-A3FF61B27F07}" type="pres">
      <dgm:prSet presAssocID="{FE15DB2E-53EF-4E65-9508-C468599128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A9470775-A37F-4223-B556-2B006711E22C}" type="pres">
      <dgm:prSet presAssocID="{FE15DB2E-53EF-4E65-9508-C46859912849}" presName="spaceRect" presStyleCnt="0"/>
      <dgm:spPr/>
    </dgm:pt>
    <dgm:pt modelId="{AA9F2C1C-23D7-4638-BB53-174B5390CAAC}" type="pres">
      <dgm:prSet presAssocID="{FE15DB2E-53EF-4E65-9508-C46859912849}" presName="parTx" presStyleLbl="revTx" presStyleIdx="2" presStyleCnt="3">
        <dgm:presLayoutVars>
          <dgm:chMax val="0"/>
          <dgm:chPref val="0"/>
        </dgm:presLayoutVars>
      </dgm:prSet>
      <dgm:spPr/>
    </dgm:pt>
  </dgm:ptLst>
  <dgm:cxnLst>
    <dgm:cxn modelId="{ED24F012-6F2C-4A34-9C04-4E59FDC1ADAB}" type="presOf" srcId="{6A841AEB-238F-48DA-82E7-B25B428C1671}" destId="{EB46FA8F-D0D4-4C4C-8F8C-D24214A41074}" srcOrd="0" destOrd="0" presId="urn:microsoft.com/office/officeart/2018/2/layout/IconVerticalSolidList"/>
    <dgm:cxn modelId="{CF999318-B748-4112-8892-5A5F7547100D}" type="presOf" srcId="{68239D66-12FE-4CB9-B5AB-A49A510429A1}" destId="{EA68A402-B230-4E86-AF6B-D43CE4865926}" srcOrd="0" destOrd="0" presId="urn:microsoft.com/office/officeart/2018/2/layout/IconVerticalSolidList"/>
    <dgm:cxn modelId="{ECA79523-CA3E-4243-9823-27AAD749C3A9}" type="presOf" srcId="{FE15DB2E-53EF-4E65-9508-C46859912849}" destId="{AA9F2C1C-23D7-4638-BB53-174B5390CAAC}" srcOrd="0" destOrd="0" presId="urn:microsoft.com/office/officeart/2018/2/layout/IconVerticalSolidList"/>
    <dgm:cxn modelId="{C8FCB42F-D423-4EAA-A4CA-4AD111DE2175}" type="presOf" srcId="{C9663670-7B3A-4B97-8ABA-5C96A1BB8D02}" destId="{D6AFD4CB-AC48-4BC6-BD31-E7BB989D0691}" srcOrd="0" destOrd="0" presId="urn:microsoft.com/office/officeart/2018/2/layout/IconVerticalSolidList"/>
    <dgm:cxn modelId="{32CE645B-4574-4194-A156-5AC8C8BD639A}" srcId="{C9663670-7B3A-4B97-8ABA-5C96A1BB8D02}" destId="{FE15DB2E-53EF-4E65-9508-C46859912849}" srcOrd="2" destOrd="0" parTransId="{BACAC8C7-48B5-4373-A301-3E7940B8855F}" sibTransId="{9B509882-A13B-453B-800B-FF617A2694CF}"/>
    <dgm:cxn modelId="{4534D9D4-28A9-458D-8A85-094CBAD57BA6}" srcId="{C9663670-7B3A-4B97-8ABA-5C96A1BB8D02}" destId="{6A841AEB-238F-48DA-82E7-B25B428C1671}" srcOrd="1" destOrd="0" parTransId="{47B14F3F-FE37-4DB3-B12F-4E035E47D484}" sibTransId="{866EFDAA-BFF6-4773-81CA-6169605FE45C}"/>
    <dgm:cxn modelId="{0BAD22DF-4BBA-4122-BA1D-FCF178945831}" srcId="{C9663670-7B3A-4B97-8ABA-5C96A1BB8D02}" destId="{68239D66-12FE-4CB9-B5AB-A49A510429A1}" srcOrd="0" destOrd="0" parTransId="{F00B9728-486D-42BB-8E57-59572DC01D02}" sibTransId="{06AA1260-4AF9-4370-86DA-C4AE83633F11}"/>
    <dgm:cxn modelId="{0E91E641-99E2-4290-AB09-1266E2DCD8AF}" type="presParOf" srcId="{D6AFD4CB-AC48-4BC6-BD31-E7BB989D0691}" destId="{12663633-1A57-47F6-8D22-F7C5405E1376}" srcOrd="0" destOrd="0" presId="urn:microsoft.com/office/officeart/2018/2/layout/IconVerticalSolidList"/>
    <dgm:cxn modelId="{F0C9E0BA-4B7D-4C18-AFAE-D2B98F08F5CD}" type="presParOf" srcId="{12663633-1A57-47F6-8D22-F7C5405E1376}" destId="{3632250D-81EF-4BBC-8A33-E0C196DB8BE4}" srcOrd="0" destOrd="0" presId="urn:microsoft.com/office/officeart/2018/2/layout/IconVerticalSolidList"/>
    <dgm:cxn modelId="{091514C8-7582-4A9C-831E-80096984DF87}" type="presParOf" srcId="{12663633-1A57-47F6-8D22-F7C5405E1376}" destId="{1379166E-354E-496B-BE8D-F4343507636A}" srcOrd="1" destOrd="0" presId="urn:microsoft.com/office/officeart/2018/2/layout/IconVerticalSolidList"/>
    <dgm:cxn modelId="{FF3C33F1-F79E-4706-84A5-C2FA4EBE911B}" type="presParOf" srcId="{12663633-1A57-47F6-8D22-F7C5405E1376}" destId="{D295351D-9B70-42A6-8531-71C3E39D4978}" srcOrd="2" destOrd="0" presId="urn:microsoft.com/office/officeart/2018/2/layout/IconVerticalSolidList"/>
    <dgm:cxn modelId="{2971A877-B198-470B-9A97-5CFAF3C2BFD1}" type="presParOf" srcId="{12663633-1A57-47F6-8D22-F7C5405E1376}" destId="{EA68A402-B230-4E86-AF6B-D43CE4865926}" srcOrd="3" destOrd="0" presId="urn:microsoft.com/office/officeart/2018/2/layout/IconVerticalSolidList"/>
    <dgm:cxn modelId="{3C34D9C9-A56A-42EE-88D7-430D139FCAA4}" type="presParOf" srcId="{D6AFD4CB-AC48-4BC6-BD31-E7BB989D0691}" destId="{F5DCC92F-601A-4BF0-AB3B-FD0A1176717B}" srcOrd="1" destOrd="0" presId="urn:microsoft.com/office/officeart/2018/2/layout/IconVerticalSolidList"/>
    <dgm:cxn modelId="{B3041B41-D7A1-4AC1-B91B-FEAD57D28494}" type="presParOf" srcId="{D6AFD4CB-AC48-4BC6-BD31-E7BB989D0691}" destId="{7FCBDB73-1A33-47C3-83A8-E9F31A0BD1EB}" srcOrd="2" destOrd="0" presId="urn:microsoft.com/office/officeart/2018/2/layout/IconVerticalSolidList"/>
    <dgm:cxn modelId="{7474416A-7BCB-4912-8CE5-E7EA9115F73C}" type="presParOf" srcId="{7FCBDB73-1A33-47C3-83A8-E9F31A0BD1EB}" destId="{4F82A3D5-454A-42B0-B4C1-A350F5F5690B}" srcOrd="0" destOrd="0" presId="urn:microsoft.com/office/officeart/2018/2/layout/IconVerticalSolidList"/>
    <dgm:cxn modelId="{3B92B2BF-9BA7-4278-A933-FCF5EE68591F}" type="presParOf" srcId="{7FCBDB73-1A33-47C3-83A8-E9F31A0BD1EB}" destId="{ABCB15A6-40B0-4204-8E61-E37F8D685ECA}" srcOrd="1" destOrd="0" presId="urn:microsoft.com/office/officeart/2018/2/layout/IconVerticalSolidList"/>
    <dgm:cxn modelId="{05486967-A3F5-45A0-8D39-3886BBD79FD5}" type="presParOf" srcId="{7FCBDB73-1A33-47C3-83A8-E9F31A0BD1EB}" destId="{27B80A9A-B093-4BF2-9EDA-EA0773B01908}" srcOrd="2" destOrd="0" presId="urn:microsoft.com/office/officeart/2018/2/layout/IconVerticalSolidList"/>
    <dgm:cxn modelId="{72A680E5-0293-4D4B-A890-24C83B202F47}" type="presParOf" srcId="{7FCBDB73-1A33-47C3-83A8-E9F31A0BD1EB}" destId="{EB46FA8F-D0D4-4C4C-8F8C-D24214A41074}" srcOrd="3" destOrd="0" presId="urn:microsoft.com/office/officeart/2018/2/layout/IconVerticalSolidList"/>
    <dgm:cxn modelId="{262E629D-8BD3-4B55-9E5C-A0B88199D989}" type="presParOf" srcId="{D6AFD4CB-AC48-4BC6-BD31-E7BB989D0691}" destId="{1EB04532-E845-4056-AA6D-717FC79D67CC}" srcOrd="3" destOrd="0" presId="urn:microsoft.com/office/officeart/2018/2/layout/IconVerticalSolidList"/>
    <dgm:cxn modelId="{98AF620A-D68F-47F6-AA05-BA3644682218}" type="presParOf" srcId="{D6AFD4CB-AC48-4BC6-BD31-E7BB989D0691}" destId="{E9F1965F-9426-48E6-B707-2C33DFFEF0C9}" srcOrd="4" destOrd="0" presId="urn:microsoft.com/office/officeart/2018/2/layout/IconVerticalSolidList"/>
    <dgm:cxn modelId="{71FE041A-516F-4F62-87E9-2824228F955E}" type="presParOf" srcId="{E9F1965F-9426-48E6-B707-2C33DFFEF0C9}" destId="{61E592DF-F721-49FF-B2FB-F17933F28051}" srcOrd="0" destOrd="0" presId="urn:microsoft.com/office/officeart/2018/2/layout/IconVerticalSolidList"/>
    <dgm:cxn modelId="{4600B66A-1AEE-4ED5-9349-53538191D9C5}" type="presParOf" srcId="{E9F1965F-9426-48E6-B707-2C33DFFEF0C9}" destId="{D8AAFFE5-7A34-4AA4-A10B-A3FF61B27F07}" srcOrd="1" destOrd="0" presId="urn:microsoft.com/office/officeart/2018/2/layout/IconVerticalSolidList"/>
    <dgm:cxn modelId="{EC79CB74-3FBC-41EF-9333-44E1C11AEB07}" type="presParOf" srcId="{E9F1965F-9426-48E6-B707-2C33DFFEF0C9}" destId="{A9470775-A37F-4223-B556-2B006711E22C}" srcOrd="2" destOrd="0" presId="urn:microsoft.com/office/officeart/2018/2/layout/IconVerticalSolidList"/>
    <dgm:cxn modelId="{9C0BA919-B86A-4EB7-9646-6523817A9577}" type="presParOf" srcId="{E9F1965F-9426-48E6-B707-2C33DFFEF0C9}" destId="{AA9F2C1C-23D7-4638-BB53-174B5390CAA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F6FE13-D78A-46A6-9A23-6403693D024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EC2CF613-2AD0-4E40-9A0C-8539D10F992B}">
      <dgm:prSet/>
      <dgm:spPr/>
      <dgm:t>
        <a:bodyPr/>
        <a:lstStyle/>
        <a:p>
          <a:r>
            <a:rPr lang="en-GB" b="0" i="0"/>
            <a:t>The timing and likelihood of transferring wealth from the current financial system to a new one, where the old systems are no longer or less used, cannot be predicted directly as it depends on a multitude of complex and interrelated factors.</a:t>
          </a:r>
          <a:endParaRPr lang="en-US"/>
        </a:p>
      </dgm:t>
    </dgm:pt>
    <dgm:pt modelId="{CF8A3F21-B051-43C3-962C-3AB12796F8C5}" type="parTrans" cxnId="{63DA9ADD-1C59-446C-A06C-68F2FA295CAF}">
      <dgm:prSet/>
      <dgm:spPr/>
      <dgm:t>
        <a:bodyPr/>
        <a:lstStyle/>
        <a:p>
          <a:endParaRPr lang="en-US"/>
        </a:p>
      </dgm:t>
    </dgm:pt>
    <dgm:pt modelId="{4CA9CF29-FE8A-42F3-88F9-171DFC3226AA}" type="sibTrans" cxnId="{63DA9ADD-1C59-446C-A06C-68F2FA295CAF}">
      <dgm:prSet/>
      <dgm:spPr/>
      <dgm:t>
        <a:bodyPr/>
        <a:lstStyle/>
        <a:p>
          <a:endParaRPr lang="en-US"/>
        </a:p>
      </dgm:t>
    </dgm:pt>
    <dgm:pt modelId="{FDA6633B-8DDA-4EF0-8F05-786A2E7FF5AB}">
      <dgm:prSet/>
      <dgm:spPr/>
      <dgm:t>
        <a:bodyPr/>
        <a:lstStyle/>
        <a:p>
          <a:r>
            <a:rPr lang="en-GB"/>
            <a:t>These factors include global economic conditions, technological advancements, regulatory developments, geopolitical events, and changes in consumer behaviour.</a:t>
          </a:r>
          <a:endParaRPr lang="en-US"/>
        </a:p>
      </dgm:t>
    </dgm:pt>
    <dgm:pt modelId="{587509A6-F4D8-44F2-BFE5-479DB286E08A}" type="parTrans" cxnId="{8FB49B69-678D-4D4F-8768-2B97DEFD188F}">
      <dgm:prSet/>
      <dgm:spPr/>
      <dgm:t>
        <a:bodyPr/>
        <a:lstStyle/>
        <a:p>
          <a:endParaRPr lang="en-US"/>
        </a:p>
      </dgm:t>
    </dgm:pt>
    <dgm:pt modelId="{F646CF0B-38C5-4FEB-B413-3B19E38213DD}" type="sibTrans" cxnId="{8FB49B69-678D-4D4F-8768-2B97DEFD188F}">
      <dgm:prSet/>
      <dgm:spPr/>
      <dgm:t>
        <a:bodyPr/>
        <a:lstStyle/>
        <a:p>
          <a:endParaRPr lang="en-US"/>
        </a:p>
      </dgm:t>
    </dgm:pt>
    <dgm:pt modelId="{63D51212-B9BE-4D4F-BBBE-370478C8702F}">
      <dgm:prSet/>
      <dgm:spPr/>
      <dgm:t>
        <a:bodyPr/>
        <a:lstStyle/>
        <a:p>
          <a:r>
            <a:rPr lang="en-GB" b="0" i="0"/>
            <a:t>Major changes in the global financial landscape do not occur suddenly and often require significant time for adoption, infrastructure development, and institutional acceptance.</a:t>
          </a:r>
          <a:endParaRPr lang="en-US"/>
        </a:p>
      </dgm:t>
    </dgm:pt>
    <dgm:pt modelId="{E7910C6E-9ED4-4B8F-A1DC-6256383AF63F}" type="parTrans" cxnId="{C48BA058-20AF-495F-B906-D4A3B50A4F15}">
      <dgm:prSet/>
      <dgm:spPr/>
      <dgm:t>
        <a:bodyPr/>
        <a:lstStyle/>
        <a:p>
          <a:endParaRPr lang="en-US"/>
        </a:p>
      </dgm:t>
    </dgm:pt>
    <dgm:pt modelId="{6D1665B7-86F9-4023-B765-62B552F17A11}" type="sibTrans" cxnId="{C48BA058-20AF-495F-B906-D4A3B50A4F15}">
      <dgm:prSet/>
      <dgm:spPr/>
      <dgm:t>
        <a:bodyPr/>
        <a:lstStyle/>
        <a:p>
          <a:endParaRPr lang="en-US"/>
        </a:p>
      </dgm:t>
    </dgm:pt>
    <dgm:pt modelId="{E7ACCAB6-3C83-496E-B236-913D498DF9BD}">
      <dgm:prSet/>
      <dgm:spPr/>
      <dgm:t>
        <a:bodyPr/>
        <a:lstStyle/>
        <a:p>
          <a:r>
            <a:rPr lang="en-GB" b="1" i="0"/>
            <a:t>The</a:t>
          </a:r>
          <a:r>
            <a:rPr lang="en-GB" b="0" i="0"/>
            <a:t> financial system is complex and deeply rooted, with </a:t>
          </a:r>
          <a:r>
            <a:rPr lang="en-GB" b="1" i="0"/>
            <a:t>wide</a:t>
          </a:r>
          <a:r>
            <a:rPr lang="en-GB" b="0" i="0"/>
            <a:t> networks and dependencies around the world. Any major transformation or </a:t>
          </a:r>
          <a:r>
            <a:rPr lang="en-GB" b="1" i="0"/>
            <a:t>asset</a:t>
          </a:r>
          <a:r>
            <a:rPr lang="en-GB" b="0" i="0"/>
            <a:t> transfer requires careful planning, </a:t>
          </a:r>
          <a:r>
            <a:rPr lang="en-GB" b="1" i="0"/>
            <a:t>coordination</a:t>
          </a:r>
          <a:r>
            <a:rPr lang="en-GB" b="0" i="0"/>
            <a:t> and adaptation to ensure stability and avoid disruptive consequences. </a:t>
          </a:r>
          <a:endParaRPr lang="en-US"/>
        </a:p>
      </dgm:t>
    </dgm:pt>
    <dgm:pt modelId="{3CF5B5B4-2F2B-434E-AC84-1F16021E7EF7}" type="parTrans" cxnId="{BBE0CD84-7A58-4239-B337-5B28BE34A186}">
      <dgm:prSet/>
      <dgm:spPr/>
      <dgm:t>
        <a:bodyPr/>
        <a:lstStyle/>
        <a:p>
          <a:endParaRPr lang="en-US"/>
        </a:p>
      </dgm:t>
    </dgm:pt>
    <dgm:pt modelId="{47F16D9C-744C-48A8-BBA0-35C80A5E12D8}" type="sibTrans" cxnId="{BBE0CD84-7A58-4239-B337-5B28BE34A186}">
      <dgm:prSet/>
      <dgm:spPr/>
      <dgm:t>
        <a:bodyPr/>
        <a:lstStyle/>
        <a:p>
          <a:endParaRPr lang="en-US"/>
        </a:p>
      </dgm:t>
    </dgm:pt>
    <dgm:pt modelId="{DAD3FF4F-1E6B-4798-982D-2C1F471EC644}" type="pres">
      <dgm:prSet presAssocID="{74F6FE13-D78A-46A6-9A23-6403693D0247}" presName="outerComposite" presStyleCnt="0">
        <dgm:presLayoutVars>
          <dgm:chMax val="5"/>
          <dgm:dir/>
          <dgm:resizeHandles val="exact"/>
        </dgm:presLayoutVars>
      </dgm:prSet>
      <dgm:spPr/>
    </dgm:pt>
    <dgm:pt modelId="{F69EA52C-3879-45FF-AEFB-8D6B30E6BCB5}" type="pres">
      <dgm:prSet presAssocID="{74F6FE13-D78A-46A6-9A23-6403693D0247}" presName="dummyMaxCanvas" presStyleCnt="0">
        <dgm:presLayoutVars/>
      </dgm:prSet>
      <dgm:spPr/>
    </dgm:pt>
    <dgm:pt modelId="{9EE35538-A69A-4133-BDE8-06E60EE8DF08}" type="pres">
      <dgm:prSet presAssocID="{74F6FE13-D78A-46A6-9A23-6403693D0247}" presName="FourNodes_1" presStyleLbl="node1" presStyleIdx="0" presStyleCnt="4">
        <dgm:presLayoutVars>
          <dgm:bulletEnabled val="1"/>
        </dgm:presLayoutVars>
      </dgm:prSet>
      <dgm:spPr/>
    </dgm:pt>
    <dgm:pt modelId="{E2DA34AD-2102-4E1B-9B67-65FBC6ECCA1B}" type="pres">
      <dgm:prSet presAssocID="{74F6FE13-D78A-46A6-9A23-6403693D0247}" presName="FourNodes_2" presStyleLbl="node1" presStyleIdx="1" presStyleCnt="4">
        <dgm:presLayoutVars>
          <dgm:bulletEnabled val="1"/>
        </dgm:presLayoutVars>
      </dgm:prSet>
      <dgm:spPr/>
    </dgm:pt>
    <dgm:pt modelId="{F1316FE9-15AE-4CCE-92D0-1C4F68E25AB2}" type="pres">
      <dgm:prSet presAssocID="{74F6FE13-D78A-46A6-9A23-6403693D0247}" presName="FourNodes_3" presStyleLbl="node1" presStyleIdx="2" presStyleCnt="4">
        <dgm:presLayoutVars>
          <dgm:bulletEnabled val="1"/>
        </dgm:presLayoutVars>
      </dgm:prSet>
      <dgm:spPr/>
    </dgm:pt>
    <dgm:pt modelId="{70AF7EC7-CA68-4049-BEA3-63B6D3D8F0F6}" type="pres">
      <dgm:prSet presAssocID="{74F6FE13-D78A-46A6-9A23-6403693D0247}" presName="FourNodes_4" presStyleLbl="node1" presStyleIdx="3" presStyleCnt="4">
        <dgm:presLayoutVars>
          <dgm:bulletEnabled val="1"/>
        </dgm:presLayoutVars>
      </dgm:prSet>
      <dgm:spPr/>
    </dgm:pt>
    <dgm:pt modelId="{1FD62063-70D4-4771-9857-871C70DC91F6}" type="pres">
      <dgm:prSet presAssocID="{74F6FE13-D78A-46A6-9A23-6403693D0247}" presName="FourConn_1-2" presStyleLbl="fgAccFollowNode1" presStyleIdx="0" presStyleCnt="3">
        <dgm:presLayoutVars>
          <dgm:bulletEnabled val="1"/>
        </dgm:presLayoutVars>
      </dgm:prSet>
      <dgm:spPr/>
    </dgm:pt>
    <dgm:pt modelId="{9D8F32FB-3D1E-409C-B169-A71CC09D4012}" type="pres">
      <dgm:prSet presAssocID="{74F6FE13-D78A-46A6-9A23-6403693D0247}" presName="FourConn_2-3" presStyleLbl="fgAccFollowNode1" presStyleIdx="1" presStyleCnt="3">
        <dgm:presLayoutVars>
          <dgm:bulletEnabled val="1"/>
        </dgm:presLayoutVars>
      </dgm:prSet>
      <dgm:spPr/>
    </dgm:pt>
    <dgm:pt modelId="{257C1053-D34B-460C-BB3E-EAF0FDB8B82C}" type="pres">
      <dgm:prSet presAssocID="{74F6FE13-D78A-46A6-9A23-6403693D0247}" presName="FourConn_3-4" presStyleLbl="fgAccFollowNode1" presStyleIdx="2" presStyleCnt="3">
        <dgm:presLayoutVars>
          <dgm:bulletEnabled val="1"/>
        </dgm:presLayoutVars>
      </dgm:prSet>
      <dgm:spPr/>
    </dgm:pt>
    <dgm:pt modelId="{A3CD2695-0243-4F71-9F4F-22E6A536307F}" type="pres">
      <dgm:prSet presAssocID="{74F6FE13-D78A-46A6-9A23-6403693D0247}" presName="FourNodes_1_text" presStyleLbl="node1" presStyleIdx="3" presStyleCnt="4">
        <dgm:presLayoutVars>
          <dgm:bulletEnabled val="1"/>
        </dgm:presLayoutVars>
      </dgm:prSet>
      <dgm:spPr/>
    </dgm:pt>
    <dgm:pt modelId="{10A9BFA8-3080-4D41-A168-7F7BE7962F55}" type="pres">
      <dgm:prSet presAssocID="{74F6FE13-D78A-46A6-9A23-6403693D0247}" presName="FourNodes_2_text" presStyleLbl="node1" presStyleIdx="3" presStyleCnt="4">
        <dgm:presLayoutVars>
          <dgm:bulletEnabled val="1"/>
        </dgm:presLayoutVars>
      </dgm:prSet>
      <dgm:spPr/>
    </dgm:pt>
    <dgm:pt modelId="{FBEC136D-2A35-43D4-9B0B-7C520C00E2B1}" type="pres">
      <dgm:prSet presAssocID="{74F6FE13-D78A-46A6-9A23-6403693D0247}" presName="FourNodes_3_text" presStyleLbl="node1" presStyleIdx="3" presStyleCnt="4">
        <dgm:presLayoutVars>
          <dgm:bulletEnabled val="1"/>
        </dgm:presLayoutVars>
      </dgm:prSet>
      <dgm:spPr/>
    </dgm:pt>
    <dgm:pt modelId="{2B8AAEF6-DE25-4FC7-B0E5-F26FA8F17312}" type="pres">
      <dgm:prSet presAssocID="{74F6FE13-D78A-46A6-9A23-6403693D0247}" presName="FourNodes_4_text" presStyleLbl="node1" presStyleIdx="3" presStyleCnt="4">
        <dgm:presLayoutVars>
          <dgm:bulletEnabled val="1"/>
        </dgm:presLayoutVars>
      </dgm:prSet>
      <dgm:spPr/>
    </dgm:pt>
  </dgm:ptLst>
  <dgm:cxnLst>
    <dgm:cxn modelId="{7D133A09-B8B8-4722-A52D-18C22F6DFB19}" type="presOf" srcId="{FDA6633B-8DDA-4EF0-8F05-786A2E7FF5AB}" destId="{10A9BFA8-3080-4D41-A168-7F7BE7962F55}" srcOrd="1" destOrd="0" presId="urn:microsoft.com/office/officeart/2005/8/layout/vProcess5"/>
    <dgm:cxn modelId="{BBE8B048-D84F-43A0-BCFF-FBFECFBDF20D}" type="presOf" srcId="{EC2CF613-2AD0-4E40-9A0C-8539D10F992B}" destId="{9EE35538-A69A-4133-BDE8-06E60EE8DF08}" srcOrd="0" destOrd="0" presId="urn:microsoft.com/office/officeart/2005/8/layout/vProcess5"/>
    <dgm:cxn modelId="{F2AD7469-CA7C-4966-95FD-FCDD6AAE27C4}" type="presOf" srcId="{63D51212-B9BE-4D4F-BBBE-370478C8702F}" destId="{F1316FE9-15AE-4CCE-92D0-1C4F68E25AB2}" srcOrd="0" destOrd="0" presId="urn:microsoft.com/office/officeart/2005/8/layout/vProcess5"/>
    <dgm:cxn modelId="{8FB49B69-678D-4D4F-8768-2B97DEFD188F}" srcId="{74F6FE13-D78A-46A6-9A23-6403693D0247}" destId="{FDA6633B-8DDA-4EF0-8F05-786A2E7FF5AB}" srcOrd="1" destOrd="0" parTransId="{587509A6-F4D8-44F2-BFE5-479DB286E08A}" sibTransId="{F646CF0B-38C5-4FEB-B413-3B19E38213DD}"/>
    <dgm:cxn modelId="{B13A9255-8338-4D45-911F-5E877128957B}" type="presOf" srcId="{63D51212-B9BE-4D4F-BBBE-370478C8702F}" destId="{FBEC136D-2A35-43D4-9B0B-7C520C00E2B1}" srcOrd="1" destOrd="0" presId="urn:microsoft.com/office/officeart/2005/8/layout/vProcess5"/>
    <dgm:cxn modelId="{C48BA058-20AF-495F-B906-D4A3B50A4F15}" srcId="{74F6FE13-D78A-46A6-9A23-6403693D0247}" destId="{63D51212-B9BE-4D4F-BBBE-370478C8702F}" srcOrd="2" destOrd="0" parTransId="{E7910C6E-9ED4-4B8F-A1DC-6256383AF63F}" sibTransId="{6D1665B7-86F9-4023-B765-62B552F17A11}"/>
    <dgm:cxn modelId="{BBE0CD84-7A58-4239-B337-5B28BE34A186}" srcId="{74F6FE13-D78A-46A6-9A23-6403693D0247}" destId="{E7ACCAB6-3C83-496E-B236-913D498DF9BD}" srcOrd="3" destOrd="0" parTransId="{3CF5B5B4-2F2B-434E-AC84-1F16021E7EF7}" sibTransId="{47F16D9C-744C-48A8-BBA0-35C80A5E12D8}"/>
    <dgm:cxn modelId="{6CFB5995-841F-44AE-80C1-E900AC24D414}" type="presOf" srcId="{E7ACCAB6-3C83-496E-B236-913D498DF9BD}" destId="{2B8AAEF6-DE25-4FC7-B0E5-F26FA8F17312}" srcOrd="1" destOrd="0" presId="urn:microsoft.com/office/officeart/2005/8/layout/vProcess5"/>
    <dgm:cxn modelId="{1EC81298-748C-4722-9AF9-BB6863FEB839}" type="presOf" srcId="{74F6FE13-D78A-46A6-9A23-6403693D0247}" destId="{DAD3FF4F-1E6B-4798-982D-2C1F471EC644}" srcOrd="0" destOrd="0" presId="urn:microsoft.com/office/officeart/2005/8/layout/vProcess5"/>
    <dgm:cxn modelId="{315855A1-C48A-423A-978D-5CBD500133FC}" type="presOf" srcId="{EC2CF613-2AD0-4E40-9A0C-8539D10F992B}" destId="{A3CD2695-0243-4F71-9F4F-22E6A536307F}" srcOrd="1" destOrd="0" presId="urn:microsoft.com/office/officeart/2005/8/layout/vProcess5"/>
    <dgm:cxn modelId="{C7504ECE-7D26-41E4-B780-A6E62CD421D3}" type="presOf" srcId="{4CA9CF29-FE8A-42F3-88F9-171DFC3226AA}" destId="{1FD62063-70D4-4771-9857-871C70DC91F6}" srcOrd="0" destOrd="0" presId="urn:microsoft.com/office/officeart/2005/8/layout/vProcess5"/>
    <dgm:cxn modelId="{63DA9ADD-1C59-446C-A06C-68F2FA295CAF}" srcId="{74F6FE13-D78A-46A6-9A23-6403693D0247}" destId="{EC2CF613-2AD0-4E40-9A0C-8539D10F992B}" srcOrd="0" destOrd="0" parTransId="{CF8A3F21-B051-43C3-962C-3AB12796F8C5}" sibTransId="{4CA9CF29-FE8A-42F3-88F9-171DFC3226AA}"/>
    <dgm:cxn modelId="{3326E2E6-8AA5-4630-961F-4831508C8D4F}" type="presOf" srcId="{E7ACCAB6-3C83-496E-B236-913D498DF9BD}" destId="{70AF7EC7-CA68-4049-BEA3-63B6D3D8F0F6}" srcOrd="0" destOrd="0" presId="urn:microsoft.com/office/officeart/2005/8/layout/vProcess5"/>
    <dgm:cxn modelId="{5C8FD6E9-BB3D-4599-B41C-08BEA9DBCB76}" type="presOf" srcId="{6D1665B7-86F9-4023-B765-62B552F17A11}" destId="{257C1053-D34B-460C-BB3E-EAF0FDB8B82C}" srcOrd="0" destOrd="0" presId="urn:microsoft.com/office/officeart/2005/8/layout/vProcess5"/>
    <dgm:cxn modelId="{44AA5DF5-3ACB-4154-A89C-FE2D1D7BECA2}" type="presOf" srcId="{F646CF0B-38C5-4FEB-B413-3B19E38213DD}" destId="{9D8F32FB-3D1E-409C-B169-A71CC09D4012}" srcOrd="0" destOrd="0" presId="urn:microsoft.com/office/officeart/2005/8/layout/vProcess5"/>
    <dgm:cxn modelId="{AF39A7FE-4F57-4443-A5E7-6F46B5BE1A46}" type="presOf" srcId="{FDA6633B-8DDA-4EF0-8F05-786A2E7FF5AB}" destId="{E2DA34AD-2102-4E1B-9B67-65FBC6ECCA1B}" srcOrd="0" destOrd="0" presId="urn:microsoft.com/office/officeart/2005/8/layout/vProcess5"/>
    <dgm:cxn modelId="{87119579-2257-4E12-97ED-95D76EB304AD}" type="presParOf" srcId="{DAD3FF4F-1E6B-4798-982D-2C1F471EC644}" destId="{F69EA52C-3879-45FF-AEFB-8D6B30E6BCB5}" srcOrd="0" destOrd="0" presId="urn:microsoft.com/office/officeart/2005/8/layout/vProcess5"/>
    <dgm:cxn modelId="{EA559B5D-1A4C-4D86-A584-0A17B9571797}" type="presParOf" srcId="{DAD3FF4F-1E6B-4798-982D-2C1F471EC644}" destId="{9EE35538-A69A-4133-BDE8-06E60EE8DF08}" srcOrd="1" destOrd="0" presId="urn:microsoft.com/office/officeart/2005/8/layout/vProcess5"/>
    <dgm:cxn modelId="{7EB4B781-4096-4F56-B19D-C16A5B19CE8F}" type="presParOf" srcId="{DAD3FF4F-1E6B-4798-982D-2C1F471EC644}" destId="{E2DA34AD-2102-4E1B-9B67-65FBC6ECCA1B}" srcOrd="2" destOrd="0" presId="urn:microsoft.com/office/officeart/2005/8/layout/vProcess5"/>
    <dgm:cxn modelId="{185C5B00-D3B3-4F8F-8EED-663917C51042}" type="presParOf" srcId="{DAD3FF4F-1E6B-4798-982D-2C1F471EC644}" destId="{F1316FE9-15AE-4CCE-92D0-1C4F68E25AB2}" srcOrd="3" destOrd="0" presId="urn:microsoft.com/office/officeart/2005/8/layout/vProcess5"/>
    <dgm:cxn modelId="{E70D53D0-7F9F-4843-BC25-FBF820E8B07D}" type="presParOf" srcId="{DAD3FF4F-1E6B-4798-982D-2C1F471EC644}" destId="{70AF7EC7-CA68-4049-BEA3-63B6D3D8F0F6}" srcOrd="4" destOrd="0" presId="urn:microsoft.com/office/officeart/2005/8/layout/vProcess5"/>
    <dgm:cxn modelId="{7E2D3173-63CA-4EB2-821D-5D4E746742A1}" type="presParOf" srcId="{DAD3FF4F-1E6B-4798-982D-2C1F471EC644}" destId="{1FD62063-70D4-4771-9857-871C70DC91F6}" srcOrd="5" destOrd="0" presId="urn:microsoft.com/office/officeart/2005/8/layout/vProcess5"/>
    <dgm:cxn modelId="{CF48500B-9F33-4D40-88AA-E116E747E370}" type="presParOf" srcId="{DAD3FF4F-1E6B-4798-982D-2C1F471EC644}" destId="{9D8F32FB-3D1E-409C-B169-A71CC09D4012}" srcOrd="6" destOrd="0" presId="urn:microsoft.com/office/officeart/2005/8/layout/vProcess5"/>
    <dgm:cxn modelId="{9C4DC780-3272-495A-9FE3-8D13702F6B2E}" type="presParOf" srcId="{DAD3FF4F-1E6B-4798-982D-2C1F471EC644}" destId="{257C1053-D34B-460C-BB3E-EAF0FDB8B82C}" srcOrd="7" destOrd="0" presId="urn:microsoft.com/office/officeart/2005/8/layout/vProcess5"/>
    <dgm:cxn modelId="{E86AF281-1E5D-434A-97D7-B5A5F4E2E2FA}" type="presParOf" srcId="{DAD3FF4F-1E6B-4798-982D-2C1F471EC644}" destId="{A3CD2695-0243-4F71-9F4F-22E6A536307F}" srcOrd="8" destOrd="0" presId="urn:microsoft.com/office/officeart/2005/8/layout/vProcess5"/>
    <dgm:cxn modelId="{F330A957-892B-4B95-8723-4CD998E29B6D}" type="presParOf" srcId="{DAD3FF4F-1E6B-4798-982D-2C1F471EC644}" destId="{10A9BFA8-3080-4D41-A168-7F7BE7962F55}" srcOrd="9" destOrd="0" presId="urn:microsoft.com/office/officeart/2005/8/layout/vProcess5"/>
    <dgm:cxn modelId="{5230348B-F0B0-46F0-A61E-D01BF1F11059}" type="presParOf" srcId="{DAD3FF4F-1E6B-4798-982D-2C1F471EC644}" destId="{FBEC136D-2A35-43D4-9B0B-7C520C00E2B1}" srcOrd="10" destOrd="0" presId="urn:microsoft.com/office/officeart/2005/8/layout/vProcess5"/>
    <dgm:cxn modelId="{D5E7646A-6BCE-41AF-A19F-2B9B462433CE}" type="presParOf" srcId="{DAD3FF4F-1E6B-4798-982D-2C1F471EC644}" destId="{2B8AAEF6-DE25-4FC7-B0E5-F26FA8F1731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3FA606-8DDF-4E98-99CB-6141299357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ACCA88D9-9D68-44E0-B455-71E841D7A54B}">
      <dgm:prSet/>
      <dgm:spPr/>
      <dgm:t>
        <a:bodyPr/>
        <a:lstStyle/>
        <a:p>
          <a:r>
            <a:rPr lang="en-GB" b="0" dirty="0"/>
            <a:t>V</a:t>
          </a:r>
          <a:r>
            <a:rPr lang="en-GB" b="0" i="0" dirty="0"/>
            <a:t>arious countries and groups, such as the BRICS countries, to explore alternatives to the dominance of the US dollar in the financial system Global. </a:t>
          </a:r>
          <a:endParaRPr lang="en-US" b="0" dirty="0"/>
        </a:p>
      </dgm:t>
    </dgm:pt>
    <dgm:pt modelId="{53E9912A-1F35-4B46-BAD2-6AA9860CC006}" type="parTrans" cxnId="{0EF10FBA-FB79-4978-B299-108D2B41DD19}">
      <dgm:prSet/>
      <dgm:spPr/>
      <dgm:t>
        <a:bodyPr/>
        <a:lstStyle/>
        <a:p>
          <a:endParaRPr lang="en-US"/>
        </a:p>
      </dgm:t>
    </dgm:pt>
    <dgm:pt modelId="{2DE7495D-5429-4316-A3F1-7FBD7AFB3C98}" type="sibTrans" cxnId="{0EF10FBA-FB79-4978-B299-108D2B41DD19}">
      <dgm:prSet/>
      <dgm:spPr/>
      <dgm:t>
        <a:bodyPr/>
        <a:lstStyle/>
        <a:p>
          <a:endParaRPr lang="en-US"/>
        </a:p>
      </dgm:t>
    </dgm:pt>
    <dgm:pt modelId="{5A523545-2F3C-498B-83DE-6BB27EC53661}">
      <dgm:prSet/>
      <dgm:spPr/>
      <dgm:t>
        <a:bodyPr/>
        <a:lstStyle/>
        <a:p>
          <a:r>
            <a:rPr lang="en-GB" b="0" i="0" dirty="0"/>
            <a:t>The BRICS countries have announced their plan to introduce a new trading currency, which will be backed by gold.</a:t>
          </a:r>
          <a:endParaRPr lang="en-US" b="0" dirty="0"/>
        </a:p>
      </dgm:t>
    </dgm:pt>
    <dgm:pt modelId="{9837F208-6504-4729-BF87-254DAA0E4BC1}" type="parTrans" cxnId="{C4A34230-DB6E-4C04-83BA-B1780C0E285F}">
      <dgm:prSet/>
      <dgm:spPr/>
      <dgm:t>
        <a:bodyPr/>
        <a:lstStyle/>
        <a:p>
          <a:endParaRPr lang="en-US"/>
        </a:p>
      </dgm:t>
    </dgm:pt>
    <dgm:pt modelId="{BB1CADA0-F46E-4CC2-BACE-535C857CEC53}" type="sibTrans" cxnId="{C4A34230-DB6E-4C04-83BA-B1780C0E285F}">
      <dgm:prSet/>
      <dgm:spPr/>
      <dgm:t>
        <a:bodyPr/>
        <a:lstStyle/>
        <a:p>
          <a:endParaRPr lang="en-US"/>
        </a:p>
      </dgm:t>
    </dgm:pt>
    <dgm:pt modelId="{8FB63EA5-95B5-4488-ADE3-6D7F60CA841D}">
      <dgm:prSet/>
      <dgm:spPr/>
      <dgm:t>
        <a:bodyPr/>
        <a:lstStyle/>
        <a:p>
          <a:r>
            <a:rPr lang="en-GB" b="0" dirty="0"/>
            <a:t>Many Countries have also started to move away from US dollar and use other currencies for trades.</a:t>
          </a:r>
          <a:endParaRPr lang="en-US" b="0" dirty="0"/>
        </a:p>
      </dgm:t>
    </dgm:pt>
    <dgm:pt modelId="{3445B167-1ECC-4E3A-A2FE-01554A2394A4}" type="parTrans" cxnId="{A9B83AA9-3AF4-4590-8E85-64B1869A3A85}">
      <dgm:prSet/>
      <dgm:spPr/>
      <dgm:t>
        <a:bodyPr/>
        <a:lstStyle/>
        <a:p>
          <a:endParaRPr lang="en-US"/>
        </a:p>
      </dgm:t>
    </dgm:pt>
    <dgm:pt modelId="{0F59C759-FC72-4A9D-B94B-3A4C29A01FCB}" type="sibTrans" cxnId="{A9B83AA9-3AF4-4590-8E85-64B1869A3A85}">
      <dgm:prSet/>
      <dgm:spPr/>
      <dgm:t>
        <a:bodyPr/>
        <a:lstStyle/>
        <a:p>
          <a:endParaRPr lang="en-US"/>
        </a:p>
      </dgm:t>
    </dgm:pt>
    <dgm:pt modelId="{FDB42A48-DB65-4219-9992-9C86FD68C741}">
      <dgm:prSet/>
      <dgm:spPr/>
      <dgm:t>
        <a:bodyPr/>
        <a:lstStyle/>
        <a:p>
          <a:r>
            <a:rPr lang="en-GB" b="0" i="0" dirty="0"/>
            <a:t>But it is not possible to determine whether a new currency such as the BRICS or a significant move away from the US dollar as the world's main reserve currency will happen or the US </a:t>
          </a:r>
          <a:r>
            <a:rPr lang="en-GB" b="0" dirty="0"/>
            <a:t>d</a:t>
          </a:r>
          <a:r>
            <a:rPr lang="en-GB" b="0" i="0" dirty="0"/>
            <a:t>ollar stand tall.</a:t>
          </a:r>
          <a:endParaRPr lang="en-US" b="0" dirty="0"/>
        </a:p>
      </dgm:t>
    </dgm:pt>
    <dgm:pt modelId="{CA4F86BA-6C17-4290-804A-477B67C427F9}" type="parTrans" cxnId="{CF28435D-5084-4312-B5F7-41AD04C838D1}">
      <dgm:prSet/>
      <dgm:spPr/>
      <dgm:t>
        <a:bodyPr/>
        <a:lstStyle/>
        <a:p>
          <a:endParaRPr lang="en-US"/>
        </a:p>
      </dgm:t>
    </dgm:pt>
    <dgm:pt modelId="{7BF316F1-A6EB-42AB-B41B-0EA3FBD65A93}" type="sibTrans" cxnId="{CF28435D-5084-4312-B5F7-41AD04C838D1}">
      <dgm:prSet/>
      <dgm:spPr/>
      <dgm:t>
        <a:bodyPr/>
        <a:lstStyle/>
        <a:p>
          <a:endParaRPr lang="en-US"/>
        </a:p>
      </dgm:t>
    </dgm:pt>
    <dgm:pt modelId="{C61A6119-CE5D-436E-BB92-3B57239FC417}" type="pres">
      <dgm:prSet presAssocID="{F03FA606-8DDF-4E98-99CB-614129935721}" presName="outerComposite" presStyleCnt="0">
        <dgm:presLayoutVars>
          <dgm:chMax val="5"/>
          <dgm:dir/>
          <dgm:resizeHandles val="exact"/>
        </dgm:presLayoutVars>
      </dgm:prSet>
      <dgm:spPr/>
    </dgm:pt>
    <dgm:pt modelId="{3827A9F9-5AEC-4AAF-9697-DF44BD442938}" type="pres">
      <dgm:prSet presAssocID="{F03FA606-8DDF-4E98-99CB-614129935721}" presName="dummyMaxCanvas" presStyleCnt="0">
        <dgm:presLayoutVars/>
      </dgm:prSet>
      <dgm:spPr/>
    </dgm:pt>
    <dgm:pt modelId="{829C3FA6-CA71-432F-94A0-779F889E457E}" type="pres">
      <dgm:prSet presAssocID="{F03FA606-8DDF-4E98-99CB-614129935721}" presName="FourNodes_1" presStyleLbl="node1" presStyleIdx="0" presStyleCnt="4">
        <dgm:presLayoutVars>
          <dgm:bulletEnabled val="1"/>
        </dgm:presLayoutVars>
      </dgm:prSet>
      <dgm:spPr/>
    </dgm:pt>
    <dgm:pt modelId="{F0900918-F143-4407-91B5-17A467A5EF67}" type="pres">
      <dgm:prSet presAssocID="{F03FA606-8DDF-4E98-99CB-614129935721}" presName="FourNodes_2" presStyleLbl="node1" presStyleIdx="1" presStyleCnt="4">
        <dgm:presLayoutVars>
          <dgm:bulletEnabled val="1"/>
        </dgm:presLayoutVars>
      </dgm:prSet>
      <dgm:spPr/>
    </dgm:pt>
    <dgm:pt modelId="{2DBC099A-D4F6-40C7-AEA8-72227FC37E8E}" type="pres">
      <dgm:prSet presAssocID="{F03FA606-8DDF-4E98-99CB-614129935721}" presName="FourNodes_3" presStyleLbl="node1" presStyleIdx="2" presStyleCnt="4">
        <dgm:presLayoutVars>
          <dgm:bulletEnabled val="1"/>
        </dgm:presLayoutVars>
      </dgm:prSet>
      <dgm:spPr/>
    </dgm:pt>
    <dgm:pt modelId="{AC52DC83-7915-47B3-8794-B51BCFC0E7F3}" type="pres">
      <dgm:prSet presAssocID="{F03FA606-8DDF-4E98-99CB-614129935721}" presName="FourNodes_4" presStyleLbl="node1" presStyleIdx="3" presStyleCnt="4">
        <dgm:presLayoutVars>
          <dgm:bulletEnabled val="1"/>
        </dgm:presLayoutVars>
      </dgm:prSet>
      <dgm:spPr/>
    </dgm:pt>
    <dgm:pt modelId="{74DB0456-C62E-40A4-A70C-7D9475680661}" type="pres">
      <dgm:prSet presAssocID="{F03FA606-8DDF-4E98-99CB-614129935721}" presName="FourConn_1-2" presStyleLbl="fgAccFollowNode1" presStyleIdx="0" presStyleCnt="3">
        <dgm:presLayoutVars>
          <dgm:bulletEnabled val="1"/>
        </dgm:presLayoutVars>
      </dgm:prSet>
      <dgm:spPr/>
    </dgm:pt>
    <dgm:pt modelId="{E5DD5961-6B95-49D2-9347-6820BC16E890}" type="pres">
      <dgm:prSet presAssocID="{F03FA606-8DDF-4E98-99CB-614129935721}" presName="FourConn_2-3" presStyleLbl="fgAccFollowNode1" presStyleIdx="1" presStyleCnt="3">
        <dgm:presLayoutVars>
          <dgm:bulletEnabled val="1"/>
        </dgm:presLayoutVars>
      </dgm:prSet>
      <dgm:spPr/>
    </dgm:pt>
    <dgm:pt modelId="{77E000EA-832F-4CD5-9318-1F656608F220}" type="pres">
      <dgm:prSet presAssocID="{F03FA606-8DDF-4E98-99CB-614129935721}" presName="FourConn_3-4" presStyleLbl="fgAccFollowNode1" presStyleIdx="2" presStyleCnt="3">
        <dgm:presLayoutVars>
          <dgm:bulletEnabled val="1"/>
        </dgm:presLayoutVars>
      </dgm:prSet>
      <dgm:spPr/>
    </dgm:pt>
    <dgm:pt modelId="{FB766E12-BAA9-42AB-89EE-711C5BDCCE5E}" type="pres">
      <dgm:prSet presAssocID="{F03FA606-8DDF-4E98-99CB-614129935721}" presName="FourNodes_1_text" presStyleLbl="node1" presStyleIdx="3" presStyleCnt="4">
        <dgm:presLayoutVars>
          <dgm:bulletEnabled val="1"/>
        </dgm:presLayoutVars>
      </dgm:prSet>
      <dgm:spPr/>
    </dgm:pt>
    <dgm:pt modelId="{6C218F30-B825-457F-95AD-A4028E2B1AEA}" type="pres">
      <dgm:prSet presAssocID="{F03FA606-8DDF-4E98-99CB-614129935721}" presName="FourNodes_2_text" presStyleLbl="node1" presStyleIdx="3" presStyleCnt="4">
        <dgm:presLayoutVars>
          <dgm:bulletEnabled val="1"/>
        </dgm:presLayoutVars>
      </dgm:prSet>
      <dgm:spPr/>
    </dgm:pt>
    <dgm:pt modelId="{C36DCC9C-A560-4374-A8A5-F775177E32E4}" type="pres">
      <dgm:prSet presAssocID="{F03FA606-8DDF-4E98-99CB-614129935721}" presName="FourNodes_3_text" presStyleLbl="node1" presStyleIdx="3" presStyleCnt="4">
        <dgm:presLayoutVars>
          <dgm:bulletEnabled val="1"/>
        </dgm:presLayoutVars>
      </dgm:prSet>
      <dgm:spPr/>
    </dgm:pt>
    <dgm:pt modelId="{E0C49B3F-70DD-4D2D-B40F-72B2382C389A}" type="pres">
      <dgm:prSet presAssocID="{F03FA606-8DDF-4E98-99CB-614129935721}" presName="FourNodes_4_text" presStyleLbl="node1" presStyleIdx="3" presStyleCnt="4">
        <dgm:presLayoutVars>
          <dgm:bulletEnabled val="1"/>
        </dgm:presLayoutVars>
      </dgm:prSet>
      <dgm:spPr/>
    </dgm:pt>
  </dgm:ptLst>
  <dgm:cxnLst>
    <dgm:cxn modelId="{60ABCF25-B7FD-4F44-984B-83F10C870BE9}" type="presOf" srcId="{0F59C759-FC72-4A9D-B94B-3A4C29A01FCB}" destId="{77E000EA-832F-4CD5-9318-1F656608F220}" srcOrd="0" destOrd="0" presId="urn:microsoft.com/office/officeart/2005/8/layout/vProcess5"/>
    <dgm:cxn modelId="{999E3C27-1FE5-44D1-B380-767CF333229F}" type="presOf" srcId="{FDB42A48-DB65-4219-9992-9C86FD68C741}" destId="{AC52DC83-7915-47B3-8794-B51BCFC0E7F3}" srcOrd="0" destOrd="0" presId="urn:microsoft.com/office/officeart/2005/8/layout/vProcess5"/>
    <dgm:cxn modelId="{C4A34230-DB6E-4C04-83BA-B1780C0E285F}" srcId="{F03FA606-8DDF-4E98-99CB-614129935721}" destId="{5A523545-2F3C-498B-83DE-6BB27EC53661}" srcOrd="1" destOrd="0" parTransId="{9837F208-6504-4729-BF87-254DAA0E4BC1}" sibTransId="{BB1CADA0-F46E-4CC2-BACE-535C857CEC53}"/>
    <dgm:cxn modelId="{CF28435D-5084-4312-B5F7-41AD04C838D1}" srcId="{F03FA606-8DDF-4E98-99CB-614129935721}" destId="{FDB42A48-DB65-4219-9992-9C86FD68C741}" srcOrd="3" destOrd="0" parTransId="{CA4F86BA-6C17-4290-804A-477B67C427F9}" sibTransId="{7BF316F1-A6EB-42AB-B41B-0EA3FBD65A93}"/>
    <dgm:cxn modelId="{F8ABB064-3458-48FB-BC01-96384ABEB8F2}" type="presOf" srcId="{5A523545-2F3C-498B-83DE-6BB27EC53661}" destId="{F0900918-F143-4407-91B5-17A467A5EF67}" srcOrd="0" destOrd="0" presId="urn:microsoft.com/office/officeart/2005/8/layout/vProcess5"/>
    <dgm:cxn modelId="{BC2D646F-2BDF-4665-AA1B-01FB67D6A115}" type="presOf" srcId="{BB1CADA0-F46E-4CC2-BACE-535C857CEC53}" destId="{E5DD5961-6B95-49D2-9347-6820BC16E890}" srcOrd="0" destOrd="0" presId="urn:microsoft.com/office/officeart/2005/8/layout/vProcess5"/>
    <dgm:cxn modelId="{0F26DF82-E83C-4C3E-A106-729B55A401BC}" type="presOf" srcId="{FDB42A48-DB65-4219-9992-9C86FD68C741}" destId="{E0C49B3F-70DD-4D2D-B40F-72B2382C389A}" srcOrd="1" destOrd="0" presId="urn:microsoft.com/office/officeart/2005/8/layout/vProcess5"/>
    <dgm:cxn modelId="{C1CD7786-A17F-4E79-B720-A6A3C12D1BF1}" type="presOf" srcId="{F03FA606-8DDF-4E98-99CB-614129935721}" destId="{C61A6119-CE5D-436E-BB92-3B57239FC417}" srcOrd="0" destOrd="0" presId="urn:microsoft.com/office/officeart/2005/8/layout/vProcess5"/>
    <dgm:cxn modelId="{DF808FA0-2038-4354-80DF-DEA4E2E7E252}" type="presOf" srcId="{2DE7495D-5429-4316-A3F1-7FBD7AFB3C98}" destId="{74DB0456-C62E-40A4-A70C-7D9475680661}" srcOrd="0" destOrd="0" presId="urn:microsoft.com/office/officeart/2005/8/layout/vProcess5"/>
    <dgm:cxn modelId="{89DBACA4-3E11-405C-A79E-2211AF6C6788}" type="presOf" srcId="{ACCA88D9-9D68-44E0-B455-71E841D7A54B}" destId="{829C3FA6-CA71-432F-94A0-779F889E457E}" srcOrd="0" destOrd="0" presId="urn:microsoft.com/office/officeart/2005/8/layout/vProcess5"/>
    <dgm:cxn modelId="{A9B83AA9-3AF4-4590-8E85-64B1869A3A85}" srcId="{F03FA606-8DDF-4E98-99CB-614129935721}" destId="{8FB63EA5-95B5-4488-ADE3-6D7F60CA841D}" srcOrd="2" destOrd="0" parTransId="{3445B167-1ECC-4E3A-A2FE-01554A2394A4}" sibTransId="{0F59C759-FC72-4A9D-B94B-3A4C29A01FCB}"/>
    <dgm:cxn modelId="{79F0B7AA-9B26-4814-BF06-9797CCA8D385}" type="presOf" srcId="{8FB63EA5-95B5-4488-ADE3-6D7F60CA841D}" destId="{2DBC099A-D4F6-40C7-AEA8-72227FC37E8E}" srcOrd="0" destOrd="0" presId="urn:microsoft.com/office/officeart/2005/8/layout/vProcess5"/>
    <dgm:cxn modelId="{D5B0C1B1-AB61-4CE4-A55C-B9FE0548EED0}" type="presOf" srcId="{5A523545-2F3C-498B-83DE-6BB27EC53661}" destId="{6C218F30-B825-457F-95AD-A4028E2B1AEA}" srcOrd="1" destOrd="0" presId="urn:microsoft.com/office/officeart/2005/8/layout/vProcess5"/>
    <dgm:cxn modelId="{BEF5C7B9-9957-4527-B6AE-E00D300F9FF3}" type="presOf" srcId="{8FB63EA5-95B5-4488-ADE3-6D7F60CA841D}" destId="{C36DCC9C-A560-4374-A8A5-F775177E32E4}" srcOrd="1" destOrd="0" presId="urn:microsoft.com/office/officeart/2005/8/layout/vProcess5"/>
    <dgm:cxn modelId="{0EF10FBA-FB79-4978-B299-108D2B41DD19}" srcId="{F03FA606-8DDF-4E98-99CB-614129935721}" destId="{ACCA88D9-9D68-44E0-B455-71E841D7A54B}" srcOrd="0" destOrd="0" parTransId="{53E9912A-1F35-4B46-BAD2-6AA9860CC006}" sibTransId="{2DE7495D-5429-4316-A3F1-7FBD7AFB3C98}"/>
    <dgm:cxn modelId="{C65C68E3-DEE6-4419-B22B-A0037591547F}" type="presOf" srcId="{ACCA88D9-9D68-44E0-B455-71E841D7A54B}" destId="{FB766E12-BAA9-42AB-89EE-711C5BDCCE5E}" srcOrd="1" destOrd="0" presId="urn:microsoft.com/office/officeart/2005/8/layout/vProcess5"/>
    <dgm:cxn modelId="{35A57668-F766-45B5-87C3-C41D0BB707AB}" type="presParOf" srcId="{C61A6119-CE5D-436E-BB92-3B57239FC417}" destId="{3827A9F9-5AEC-4AAF-9697-DF44BD442938}" srcOrd="0" destOrd="0" presId="urn:microsoft.com/office/officeart/2005/8/layout/vProcess5"/>
    <dgm:cxn modelId="{75B69EBC-EA43-4803-827E-3F37C056755C}" type="presParOf" srcId="{C61A6119-CE5D-436E-BB92-3B57239FC417}" destId="{829C3FA6-CA71-432F-94A0-779F889E457E}" srcOrd="1" destOrd="0" presId="urn:microsoft.com/office/officeart/2005/8/layout/vProcess5"/>
    <dgm:cxn modelId="{25342C3C-222C-4E80-9EEC-2725D8FCE29B}" type="presParOf" srcId="{C61A6119-CE5D-436E-BB92-3B57239FC417}" destId="{F0900918-F143-4407-91B5-17A467A5EF67}" srcOrd="2" destOrd="0" presId="urn:microsoft.com/office/officeart/2005/8/layout/vProcess5"/>
    <dgm:cxn modelId="{B29CD516-218A-441A-A4A2-EB500DB48324}" type="presParOf" srcId="{C61A6119-CE5D-436E-BB92-3B57239FC417}" destId="{2DBC099A-D4F6-40C7-AEA8-72227FC37E8E}" srcOrd="3" destOrd="0" presId="urn:microsoft.com/office/officeart/2005/8/layout/vProcess5"/>
    <dgm:cxn modelId="{067A73A7-01AC-41D0-9427-9B070FA84862}" type="presParOf" srcId="{C61A6119-CE5D-436E-BB92-3B57239FC417}" destId="{AC52DC83-7915-47B3-8794-B51BCFC0E7F3}" srcOrd="4" destOrd="0" presId="urn:microsoft.com/office/officeart/2005/8/layout/vProcess5"/>
    <dgm:cxn modelId="{66A2ECA9-663B-4B9E-9F43-B04C4920D9A4}" type="presParOf" srcId="{C61A6119-CE5D-436E-BB92-3B57239FC417}" destId="{74DB0456-C62E-40A4-A70C-7D9475680661}" srcOrd="5" destOrd="0" presId="urn:microsoft.com/office/officeart/2005/8/layout/vProcess5"/>
    <dgm:cxn modelId="{65967C9C-A34D-4212-B1C9-1010F6DEC4D9}" type="presParOf" srcId="{C61A6119-CE5D-436E-BB92-3B57239FC417}" destId="{E5DD5961-6B95-49D2-9347-6820BC16E890}" srcOrd="6" destOrd="0" presId="urn:microsoft.com/office/officeart/2005/8/layout/vProcess5"/>
    <dgm:cxn modelId="{7BB6AC7B-4FF4-40C8-BB3C-2D672ECE2656}" type="presParOf" srcId="{C61A6119-CE5D-436E-BB92-3B57239FC417}" destId="{77E000EA-832F-4CD5-9318-1F656608F220}" srcOrd="7" destOrd="0" presId="urn:microsoft.com/office/officeart/2005/8/layout/vProcess5"/>
    <dgm:cxn modelId="{472C42C4-3DF8-431E-8090-898023341D5C}" type="presParOf" srcId="{C61A6119-CE5D-436E-BB92-3B57239FC417}" destId="{FB766E12-BAA9-42AB-89EE-711C5BDCCE5E}" srcOrd="8" destOrd="0" presId="urn:microsoft.com/office/officeart/2005/8/layout/vProcess5"/>
    <dgm:cxn modelId="{44FDD7B6-1C67-423B-B836-AB9F25152045}" type="presParOf" srcId="{C61A6119-CE5D-436E-BB92-3B57239FC417}" destId="{6C218F30-B825-457F-95AD-A4028E2B1AEA}" srcOrd="9" destOrd="0" presId="urn:microsoft.com/office/officeart/2005/8/layout/vProcess5"/>
    <dgm:cxn modelId="{46771676-57C0-47A1-9192-D2BFBE359218}" type="presParOf" srcId="{C61A6119-CE5D-436E-BB92-3B57239FC417}" destId="{C36DCC9C-A560-4374-A8A5-F775177E32E4}" srcOrd="10" destOrd="0" presId="urn:microsoft.com/office/officeart/2005/8/layout/vProcess5"/>
    <dgm:cxn modelId="{864D0A66-E2CB-4CD0-A5ED-63C46F3F21AF}" type="presParOf" srcId="{C61A6119-CE5D-436E-BB92-3B57239FC417}" destId="{E0C49B3F-70DD-4D2D-B40F-72B2382C389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179F86-BC58-4BA3-B48F-AE270FADCC45}"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370DD9B-EB5B-4D49-87DD-5B76ECB56A4E}">
      <dgm:prSet custT="1"/>
      <dgm:spPr/>
      <dgm:t>
        <a:bodyPr/>
        <a:lstStyle/>
        <a:p>
          <a:pPr>
            <a:lnSpc>
              <a:spcPct val="100000"/>
            </a:lnSpc>
            <a:defRPr b="1"/>
          </a:pPr>
          <a:r>
            <a:rPr lang="en-IN" sz="1600">
              <a:latin typeface="Times New Roman" panose="02020603050405020304" pitchFamily="18" charset="0"/>
              <a:cs typeface="Times New Roman" panose="02020603050405020304" pitchFamily="18" charset="0"/>
            </a:rPr>
            <a:t>Newly Emerging Sectors</a:t>
          </a:r>
          <a:endParaRPr lang="en-US" sz="1600">
            <a:latin typeface="Times New Roman" panose="02020603050405020304" pitchFamily="18" charset="0"/>
            <a:cs typeface="Times New Roman" panose="02020603050405020304" pitchFamily="18" charset="0"/>
          </a:endParaRPr>
        </a:p>
      </dgm:t>
    </dgm:pt>
    <dgm:pt modelId="{FAAAC61B-1EF9-4431-9AF6-02A1FEA77E06}" type="parTrans" cxnId="{181A3280-635C-4062-B4E9-0D0FDBB2105C}">
      <dgm:prSet/>
      <dgm:spPr/>
      <dgm:t>
        <a:bodyPr/>
        <a:lstStyle/>
        <a:p>
          <a:endParaRPr lang="en-US"/>
        </a:p>
      </dgm:t>
    </dgm:pt>
    <dgm:pt modelId="{53EA411D-5C95-4571-877E-007D321F2E73}" type="sibTrans" cxnId="{181A3280-635C-4062-B4E9-0D0FDBB2105C}">
      <dgm:prSet/>
      <dgm:spPr/>
      <dgm:t>
        <a:bodyPr/>
        <a:lstStyle/>
        <a:p>
          <a:endParaRPr lang="en-US"/>
        </a:p>
      </dgm:t>
    </dgm:pt>
    <dgm:pt modelId="{D389183E-AB44-4D31-84CE-79F70E436389}">
      <dgm:prSet custT="1"/>
      <dgm:spPr/>
      <dgm:t>
        <a:bodyPr/>
        <a:lstStyle/>
        <a:p>
          <a:pPr algn="ctr">
            <a:lnSpc>
              <a:spcPct val="100000"/>
            </a:lnSpc>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Healthcare and Telemedicine:</a:t>
          </a:r>
          <a:endParaRPr lang="en-US" sz="1600" dirty="0">
            <a:latin typeface="Times New Roman" panose="02020603050405020304" pitchFamily="18" charset="0"/>
            <a:cs typeface="Times New Roman" panose="02020603050405020304" pitchFamily="18" charset="0"/>
          </a:endParaRPr>
        </a:p>
      </dgm:t>
    </dgm:pt>
    <dgm:pt modelId="{6CEE43A3-AFA7-4041-9C30-23B0E7307314}" type="parTrans" cxnId="{B802E406-D520-4F62-9591-B037A18F4585}">
      <dgm:prSet/>
      <dgm:spPr/>
      <dgm:t>
        <a:bodyPr/>
        <a:lstStyle/>
        <a:p>
          <a:endParaRPr lang="en-US"/>
        </a:p>
      </dgm:t>
    </dgm:pt>
    <dgm:pt modelId="{9F38EB65-2DB5-497B-9EAE-6AB92DD4AEE0}" type="sibTrans" cxnId="{B802E406-D520-4F62-9591-B037A18F4585}">
      <dgm:prSet/>
      <dgm:spPr/>
      <dgm:t>
        <a:bodyPr/>
        <a:lstStyle/>
        <a:p>
          <a:endParaRPr lang="en-US"/>
        </a:p>
      </dgm:t>
    </dgm:pt>
    <dgm:pt modelId="{E103508B-0249-4BEB-B313-575032B48441}">
      <dgm:prSet custT="1"/>
      <dgm:spPr/>
      <dgm:t>
        <a:bodyPr/>
        <a:lstStyle/>
        <a:p>
          <a:pPr algn="ctr">
            <a:lnSpc>
              <a:spcPct val="100000"/>
            </a:lnSpc>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Online Education and Skill Development</a:t>
          </a:r>
          <a:endParaRPr lang="en-US" sz="1600" dirty="0">
            <a:latin typeface="Times New Roman" panose="02020603050405020304" pitchFamily="18" charset="0"/>
            <a:cs typeface="Times New Roman" panose="02020603050405020304" pitchFamily="18" charset="0"/>
          </a:endParaRPr>
        </a:p>
      </dgm:t>
    </dgm:pt>
    <dgm:pt modelId="{BA5145D3-78F3-4C0A-A408-BD14A6729996}" type="parTrans" cxnId="{024386E3-9C85-419E-B0BB-AF8A836C1FF9}">
      <dgm:prSet/>
      <dgm:spPr/>
      <dgm:t>
        <a:bodyPr/>
        <a:lstStyle/>
        <a:p>
          <a:endParaRPr lang="en-US"/>
        </a:p>
      </dgm:t>
    </dgm:pt>
    <dgm:pt modelId="{5D289ABD-28CC-437D-8260-D14B8E9A4FC7}" type="sibTrans" cxnId="{024386E3-9C85-419E-B0BB-AF8A836C1FF9}">
      <dgm:prSet/>
      <dgm:spPr/>
      <dgm:t>
        <a:bodyPr/>
        <a:lstStyle/>
        <a:p>
          <a:endParaRPr lang="en-US"/>
        </a:p>
      </dgm:t>
    </dgm:pt>
    <dgm:pt modelId="{03E22042-59A4-460C-8338-BDD63DD11142}">
      <dgm:prSet custT="1"/>
      <dgm:spPr/>
      <dgm:t>
        <a:bodyPr/>
        <a:lstStyle/>
        <a:p>
          <a:pPr algn="ctr">
            <a:lnSpc>
              <a:spcPct val="100000"/>
            </a:lnSpc>
            <a:buFont typeface="Arial" panose="020B0604020202020204" pitchFamily="34" charset="0"/>
            <a:buChar char="•"/>
          </a:pPr>
          <a:r>
            <a:rPr lang="en-GB" sz="1600" b="0" i="0" dirty="0">
              <a:latin typeface="Times New Roman" panose="02020603050405020304" pitchFamily="18" charset="0"/>
              <a:cs typeface="Times New Roman" panose="02020603050405020304" pitchFamily="18" charset="0"/>
            </a:rPr>
            <a:t>Essential Goods and Services</a:t>
          </a:r>
          <a:endParaRPr lang="en-US" sz="1600" dirty="0">
            <a:latin typeface="Times New Roman" panose="02020603050405020304" pitchFamily="18" charset="0"/>
            <a:cs typeface="Times New Roman" panose="02020603050405020304" pitchFamily="18" charset="0"/>
          </a:endParaRPr>
        </a:p>
      </dgm:t>
    </dgm:pt>
    <dgm:pt modelId="{ED216CA0-64CB-4C81-A743-26BCB1B19436}" type="parTrans" cxnId="{82D3F186-FBA7-4041-ADEB-A6754DEF80F1}">
      <dgm:prSet/>
      <dgm:spPr/>
      <dgm:t>
        <a:bodyPr/>
        <a:lstStyle/>
        <a:p>
          <a:endParaRPr lang="en-US"/>
        </a:p>
      </dgm:t>
    </dgm:pt>
    <dgm:pt modelId="{F3B577AB-F0C0-4F7F-9389-939AF099A12B}" type="sibTrans" cxnId="{82D3F186-FBA7-4041-ADEB-A6754DEF80F1}">
      <dgm:prSet/>
      <dgm:spPr/>
      <dgm:t>
        <a:bodyPr/>
        <a:lstStyle/>
        <a:p>
          <a:endParaRPr lang="en-US"/>
        </a:p>
      </dgm:t>
    </dgm:pt>
    <dgm:pt modelId="{71986AFD-4BE9-431D-9A1F-F0C8D9A2D886}">
      <dgm:prSet custT="1"/>
      <dgm:spPr/>
      <dgm:t>
        <a:bodyPr/>
        <a:lstStyle/>
        <a:p>
          <a:pPr>
            <a:lnSpc>
              <a:spcPct val="100000"/>
            </a:lnSpc>
            <a:defRPr b="1"/>
          </a:pPr>
          <a:r>
            <a:rPr lang="en-GB" sz="1600">
              <a:latin typeface="Times New Roman" panose="02020603050405020304" pitchFamily="18" charset="0"/>
              <a:cs typeface="Times New Roman" panose="02020603050405020304" pitchFamily="18" charset="0"/>
            </a:rPr>
            <a:t>Market Sectors Continuing to Grow</a:t>
          </a:r>
          <a:endParaRPr lang="en-US" sz="1600">
            <a:latin typeface="Times New Roman" panose="02020603050405020304" pitchFamily="18" charset="0"/>
            <a:cs typeface="Times New Roman" panose="02020603050405020304" pitchFamily="18" charset="0"/>
          </a:endParaRPr>
        </a:p>
      </dgm:t>
    </dgm:pt>
    <dgm:pt modelId="{4C24C78B-F881-4FBB-932B-FA7CCE95E3EB}" type="parTrans" cxnId="{522C61A6-4B7D-4023-9319-36B72DF415FF}">
      <dgm:prSet/>
      <dgm:spPr/>
      <dgm:t>
        <a:bodyPr/>
        <a:lstStyle/>
        <a:p>
          <a:endParaRPr lang="en-US"/>
        </a:p>
      </dgm:t>
    </dgm:pt>
    <dgm:pt modelId="{458AC2F6-E29B-49A3-B834-0F7CB9132B2B}" type="sibTrans" cxnId="{522C61A6-4B7D-4023-9319-36B72DF415FF}">
      <dgm:prSet/>
      <dgm:spPr/>
      <dgm:t>
        <a:bodyPr/>
        <a:lstStyle/>
        <a:p>
          <a:endParaRPr lang="en-US"/>
        </a:p>
      </dgm:t>
    </dgm:pt>
    <dgm:pt modelId="{ACCA4350-FD8D-419D-AA3B-50E9D881390B}">
      <dgm:prSet custT="1"/>
      <dgm:spPr/>
      <dgm:t>
        <a:bodyPr/>
        <a:lstStyle/>
        <a:p>
          <a:pPr>
            <a:lnSpc>
              <a:spcPct val="100000"/>
            </a:lnSpc>
          </a:pPr>
          <a:r>
            <a:rPr lang="en-IN" sz="1600">
              <a:latin typeface="Times New Roman" panose="02020603050405020304" pitchFamily="18" charset="0"/>
              <a:cs typeface="Times New Roman" panose="02020603050405020304" pitchFamily="18" charset="0"/>
            </a:rPr>
            <a:t>Technology and E-commerce</a:t>
          </a:r>
          <a:endParaRPr lang="en-US" sz="1600">
            <a:latin typeface="Times New Roman" panose="02020603050405020304" pitchFamily="18" charset="0"/>
            <a:cs typeface="Times New Roman" panose="02020603050405020304" pitchFamily="18" charset="0"/>
          </a:endParaRPr>
        </a:p>
      </dgm:t>
    </dgm:pt>
    <dgm:pt modelId="{DCC11D6B-ABA2-409F-9B55-A4BCFF371622}" type="parTrans" cxnId="{5239C256-C0DD-477F-8406-42A8492A0C32}">
      <dgm:prSet/>
      <dgm:spPr/>
      <dgm:t>
        <a:bodyPr/>
        <a:lstStyle/>
        <a:p>
          <a:endParaRPr lang="en-US"/>
        </a:p>
      </dgm:t>
    </dgm:pt>
    <dgm:pt modelId="{EEB4DE7D-0698-4D8D-A827-AA5EA7EA194B}" type="sibTrans" cxnId="{5239C256-C0DD-477F-8406-42A8492A0C32}">
      <dgm:prSet/>
      <dgm:spPr/>
      <dgm:t>
        <a:bodyPr/>
        <a:lstStyle/>
        <a:p>
          <a:endParaRPr lang="en-US"/>
        </a:p>
      </dgm:t>
    </dgm:pt>
    <dgm:pt modelId="{75CD7BE1-1C6C-4773-AB2A-49058AA18F24}">
      <dgm:prSet custT="1"/>
      <dgm:spPr/>
      <dgm:t>
        <a:bodyPr/>
        <a:lstStyle/>
        <a:p>
          <a:pPr>
            <a:lnSpc>
              <a:spcPct val="100000"/>
            </a:lnSpc>
          </a:pPr>
          <a:r>
            <a:rPr lang="en-GB" sz="1600">
              <a:latin typeface="Times New Roman" panose="02020603050405020304" pitchFamily="18" charset="0"/>
              <a:cs typeface="Times New Roman" panose="02020603050405020304" pitchFamily="18" charset="0"/>
            </a:rPr>
            <a:t>Renewable Energy and Sustainability</a:t>
          </a:r>
          <a:endParaRPr lang="en-US" sz="1600">
            <a:latin typeface="Times New Roman" panose="02020603050405020304" pitchFamily="18" charset="0"/>
            <a:cs typeface="Times New Roman" panose="02020603050405020304" pitchFamily="18" charset="0"/>
          </a:endParaRPr>
        </a:p>
      </dgm:t>
    </dgm:pt>
    <dgm:pt modelId="{345B1EBE-0B3E-49D4-9E00-3DB73FB10A8D}" type="parTrans" cxnId="{3FCF956A-3420-4E10-8A92-C178E9F1DDF3}">
      <dgm:prSet/>
      <dgm:spPr/>
      <dgm:t>
        <a:bodyPr/>
        <a:lstStyle/>
        <a:p>
          <a:endParaRPr lang="en-US"/>
        </a:p>
      </dgm:t>
    </dgm:pt>
    <dgm:pt modelId="{972BB48A-0B1D-48E7-8C44-8E22DBE9C32D}" type="sibTrans" cxnId="{3FCF956A-3420-4E10-8A92-C178E9F1DDF3}">
      <dgm:prSet/>
      <dgm:spPr/>
      <dgm:t>
        <a:bodyPr/>
        <a:lstStyle/>
        <a:p>
          <a:endParaRPr lang="en-US"/>
        </a:p>
      </dgm:t>
    </dgm:pt>
    <dgm:pt modelId="{E00D78C5-C308-4C0E-80D1-B58FCE3439CA}">
      <dgm:prSet custT="1"/>
      <dgm:spPr/>
      <dgm:t>
        <a:bodyPr/>
        <a:lstStyle/>
        <a:p>
          <a:pPr>
            <a:lnSpc>
              <a:spcPct val="100000"/>
            </a:lnSpc>
          </a:pPr>
          <a:r>
            <a:rPr lang="en-GB" sz="1600">
              <a:latin typeface="Times New Roman" panose="02020603050405020304" pitchFamily="18" charset="0"/>
              <a:cs typeface="Times New Roman" panose="02020603050405020304" pitchFamily="18" charset="0"/>
            </a:rPr>
            <a:t>Home Entertainment and Streaming Services</a:t>
          </a:r>
          <a:endParaRPr lang="en-US" sz="1600">
            <a:latin typeface="Times New Roman" panose="02020603050405020304" pitchFamily="18" charset="0"/>
            <a:cs typeface="Times New Roman" panose="02020603050405020304" pitchFamily="18" charset="0"/>
          </a:endParaRPr>
        </a:p>
      </dgm:t>
    </dgm:pt>
    <dgm:pt modelId="{9DD1CB94-D888-4AC7-A6FF-01F5F07B3CF8}" type="parTrans" cxnId="{CA56C5B5-7A21-47F4-AD2D-B005866CD23E}">
      <dgm:prSet/>
      <dgm:spPr/>
      <dgm:t>
        <a:bodyPr/>
        <a:lstStyle/>
        <a:p>
          <a:endParaRPr lang="en-US"/>
        </a:p>
      </dgm:t>
    </dgm:pt>
    <dgm:pt modelId="{3E5270E7-771D-4A12-B587-A45E6325AE99}" type="sibTrans" cxnId="{CA56C5B5-7A21-47F4-AD2D-B005866CD23E}">
      <dgm:prSet/>
      <dgm:spPr/>
      <dgm:t>
        <a:bodyPr/>
        <a:lstStyle/>
        <a:p>
          <a:endParaRPr lang="en-US"/>
        </a:p>
      </dgm:t>
    </dgm:pt>
    <dgm:pt modelId="{DA9A84A1-2A25-4074-ABCF-F498435311FD}">
      <dgm:prSet custT="1"/>
      <dgm:spPr/>
      <dgm:t>
        <a:bodyPr/>
        <a:lstStyle/>
        <a:p>
          <a:pPr>
            <a:lnSpc>
              <a:spcPct val="100000"/>
            </a:lnSpc>
          </a:pPr>
          <a:r>
            <a:rPr lang="en-IN" sz="1600">
              <a:latin typeface="Times New Roman" panose="02020603050405020304" pitchFamily="18" charset="0"/>
              <a:cs typeface="Times New Roman" panose="02020603050405020304" pitchFamily="18" charset="0"/>
            </a:rPr>
            <a:t>Discount Retailers</a:t>
          </a:r>
          <a:endParaRPr lang="en-US" sz="1600">
            <a:latin typeface="Times New Roman" panose="02020603050405020304" pitchFamily="18" charset="0"/>
            <a:cs typeface="Times New Roman" panose="02020603050405020304" pitchFamily="18" charset="0"/>
          </a:endParaRPr>
        </a:p>
      </dgm:t>
    </dgm:pt>
    <dgm:pt modelId="{B3219019-4760-423F-8ACB-52059F89B59E}" type="parTrans" cxnId="{641A7F8C-00C8-4E43-B01F-1EDFFE429FDE}">
      <dgm:prSet/>
      <dgm:spPr/>
      <dgm:t>
        <a:bodyPr/>
        <a:lstStyle/>
        <a:p>
          <a:endParaRPr lang="en-US"/>
        </a:p>
      </dgm:t>
    </dgm:pt>
    <dgm:pt modelId="{67AC85AA-FB98-4993-96EC-5747638E00A4}" type="sibTrans" cxnId="{641A7F8C-00C8-4E43-B01F-1EDFFE429FDE}">
      <dgm:prSet/>
      <dgm:spPr/>
      <dgm:t>
        <a:bodyPr/>
        <a:lstStyle/>
        <a:p>
          <a:endParaRPr lang="en-US"/>
        </a:p>
      </dgm:t>
    </dgm:pt>
    <dgm:pt modelId="{3CB4101E-A17F-4C72-AFE2-BF3DE4FCF331}">
      <dgm:prSet custT="1"/>
      <dgm:spPr/>
      <dgm:t>
        <a:bodyPr/>
        <a:lstStyle/>
        <a:p>
          <a:pPr>
            <a:lnSpc>
              <a:spcPct val="100000"/>
            </a:lnSpc>
            <a:defRPr b="1"/>
          </a:pPr>
          <a:r>
            <a:rPr lang="en-GB" sz="1600" b="0" i="0" dirty="0">
              <a:latin typeface="Times New Roman" panose="02020603050405020304" pitchFamily="18" charset="0"/>
              <a:cs typeface="Times New Roman" panose="02020603050405020304" pitchFamily="18" charset="0"/>
            </a:rPr>
            <a:t>Declining Sectors: </a:t>
          </a:r>
          <a:endParaRPr lang="en-US" sz="1600" dirty="0">
            <a:latin typeface="Times New Roman" panose="02020603050405020304" pitchFamily="18" charset="0"/>
            <a:cs typeface="Times New Roman" panose="02020603050405020304" pitchFamily="18" charset="0"/>
          </a:endParaRPr>
        </a:p>
      </dgm:t>
    </dgm:pt>
    <dgm:pt modelId="{ECA5129D-F148-4342-9D2C-BFEF5ECF0B6F}" type="parTrans" cxnId="{7790BAC9-BBF6-4711-B343-7BD1E0B69A3B}">
      <dgm:prSet/>
      <dgm:spPr/>
      <dgm:t>
        <a:bodyPr/>
        <a:lstStyle/>
        <a:p>
          <a:endParaRPr lang="en-US"/>
        </a:p>
      </dgm:t>
    </dgm:pt>
    <dgm:pt modelId="{42B7C928-FEB5-4678-BA5C-19CD0AC1B901}" type="sibTrans" cxnId="{7790BAC9-BBF6-4711-B343-7BD1E0B69A3B}">
      <dgm:prSet/>
      <dgm:spPr/>
      <dgm:t>
        <a:bodyPr/>
        <a:lstStyle/>
        <a:p>
          <a:endParaRPr lang="en-US"/>
        </a:p>
      </dgm:t>
    </dgm:pt>
    <dgm:pt modelId="{F804DEFB-ACEC-42DD-A613-B70A8DC1C525}">
      <dgm:prSet custT="1"/>
      <dgm:spPr/>
      <dgm:t>
        <a:bodyPr/>
        <a:lstStyle/>
        <a:p>
          <a:pPr>
            <a:lnSpc>
              <a:spcPct val="100000"/>
            </a:lnSpc>
          </a:pPr>
          <a:r>
            <a:rPr lang="en-GB" sz="1600" b="0" i="0">
              <a:latin typeface="Times New Roman" panose="02020603050405020304" pitchFamily="18" charset="0"/>
              <a:cs typeface="Times New Roman" panose="02020603050405020304" pitchFamily="18" charset="0"/>
            </a:rPr>
            <a:t>Luxury Goods and Travel</a:t>
          </a:r>
          <a:endParaRPr lang="en-US" sz="1600">
            <a:latin typeface="Times New Roman" panose="02020603050405020304" pitchFamily="18" charset="0"/>
            <a:cs typeface="Times New Roman" panose="02020603050405020304" pitchFamily="18" charset="0"/>
          </a:endParaRPr>
        </a:p>
      </dgm:t>
    </dgm:pt>
    <dgm:pt modelId="{0A192768-8A8D-44FC-86CB-5B4495BC08E0}" type="parTrans" cxnId="{4952CF05-38E3-4A7E-8525-44A1977C1FB9}">
      <dgm:prSet/>
      <dgm:spPr/>
      <dgm:t>
        <a:bodyPr/>
        <a:lstStyle/>
        <a:p>
          <a:endParaRPr lang="en-US"/>
        </a:p>
      </dgm:t>
    </dgm:pt>
    <dgm:pt modelId="{D36121B8-62FC-4864-B398-A79534812F5A}" type="sibTrans" cxnId="{4952CF05-38E3-4A7E-8525-44A1977C1FB9}">
      <dgm:prSet/>
      <dgm:spPr/>
      <dgm:t>
        <a:bodyPr/>
        <a:lstStyle/>
        <a:p>
          <a:endParaRPr lang="en-US"/>
        </a:p>
      </dgm:t>
    </dgm:pt>
    <dgm:pt modelId="{B463CBD3-59C1-4F0C-9C28-499A6A980C16}">
      <dgm:prSet custT="1"/>
      <dgm:spPr/>
      <dgm:t>
        <a:bodyPr/>
        <a:lstStyle/>
        <a:p>
          <a:pPr>
            <a:lnSpc>
              <a:spcPct val="100000"/>
            </a:lnSpc>
          </a:pPr>
          <a:r>
            <a:rPr lang="en-GB" sz="1600" b="0" i="0">
              <a:latin typeface="Times New Roman" panose="02020603050405020304" pitchFamily="18" charset="0"/>
              <a:cs typeface="Times New Roman" panose="02020603050405020304" pitchFamily="18" charset="0"/>
            </a:rPr>
            <a:t>Non-Essential Retail</a:t>
          </a:r>
          <a:endParaRPr lang="en-US" sz="1600">
            <a:latin typeface="Times New Roman" panose="02020603050405020304" pitchFamily="18" charset="0"/>
            <a:cs typeface="Times New Roman" panose="02020603050405020304" pitchFamily="18" charset="0"/>
          </a:endParaRPr>
        </a:p>
      </dgm:t>
    </dgm:pt>
    <dgm:pt modelId="{C08A267F-9AE2-4BA9-A623-DFCCD2CCAAA6}" type="parTrans" cxnId="{0D2D02E1-07BB-4478-9A3A-F97A3B365904}">
      <dgm:prSet/>
      <dgm:spPr/>
      <dgm:t>
        <a:bodyPr/>
        <a:lstStyle/>
        <a:p>
          <a:endParaRPr lang="en-US"/>
        </a:p>
      </dgm:t>
    </dgm:pt>
    <dgm:pt modelId="{9B9CE940-6164-43B4-8B32-B89FF99B6C9F}" type="sibTrans" cxnId="{0D2D02E1-07BB-4478-9A3A-F97A3B365904}">
      <dgm:prSet/>
      <dgm:spPr/>
      <dgm:t>
        <a:bodyPr/>
        <a:lstStyle/>
        <a:p>
          <a:endParaRPr lang="en-US"/>
        </a:p>
      </dgm:t>
    </dgm:pt>
    <dgm:pt modelId="{F9629FFC-7003-4365-8599-81FBE0B543BA}">
      <dgm:prSet custT="1"/>
      <dgm:spPr/>
      <dgm:t>
        <a:bodyPr/>
        <a:lstStyle/>
        <a:p>
          <a:pPr>
            <a:lnSpc>
              <a:spcPct val="100000"/>
            </a:lnSpc>
          </a:pPr>
          <a:r>
            <a:rPr lang="en-GB" sz="1600" b="0" i="0">
              <a:latin typeface="Times New Roman" panose="02020603050405020304" pitchFamily="18" charset="0"/>
              <a:cs typeface="Times New Roman" panose="02020603050405020304" pitchFamily="18" charset="0"/>
            </a:rPr>
            <a:t>Automotive</a:t>
          </a:r>
          <a:endParaRPr lang="en-US" sz="1600">
            <a:latin typeface="Times New Roman" panose="02020603050405020304" pitchFamily="18" charset="0"/>
            <a:cs typeface="Times New Roman" panose="02020603050405020304" pitchFamily="18" charset="0"/>
          </a:endParaRPr>
        </a:p>
      </dgm:t>
    </dgm:pt>
    <dgm:pt modelId="{CD763C09-743F-4EC8-AFAD-AC861AFB62CE}" type="parTrans" cxnId="{09BF009F-B7F0-42D3-BF86-BA3697DAB770}">
      <dgm:prSet/>
      <dgm:spPr/>
      <dgm:t>
        <a:bodyPr/>
        <a:lstStyle/>
        <a:p>
          <a:endParaRPr lang="en-US"/>
        </a:p>
      </dgm:t>
    </dgm:pt>
    <dgm:pt modelId="{8941D698-F273-4CEC-9388-E343E0C59FC4}" type="sibTrans" cxnId="{09BF009F-B7F0-42D3-BF86-BA3697DAB770}">
      <dgm:prSet/>
      <dgm:spPr/>
      <dgm:t>
        <a:bodyPr/>
        <a:lstStyle/>
        <a:p>
          <a:endParaRPr lang="en-US"/>
        </a:p>
      </dgm:t>
    </dgm:pt>
    <dgm:pt modelId="{DD334CE0-8350-4C94-AD09-AB9907764532}" type="pres">
      <dgm:prSet presAssocID="{98179F86-BC58-4BA3-B48F-AE270FADCC45}" presName="root" presStyleCnt="0">
        <dgm:presLayoutVars>
          <dgm:dir/>
          <dgm:resizeHandles val="exact"/>
        </dgm:presLayoutVars>
      </dgm:prSet>
      <dgm:spPr/>
    </dgm:pt>
    <dgm:pt modelId="{90CE2C1A-F077-4CB9-8C0C-8F1EB5CA535C}" type="pres">
      <dgm:prSet presAssocID="{D370DD9B-EB5B-4D49-87DD-5B76ECB56A4E}" presName="compNode" presStyleCnt="0"/>
      <dgm:spPr/>
    </dgm:pt>
    <dgm:pt modelId="{B01C2AD9-81F0-4A05-9D10-E59D31442B71}" type="pres">
      <dgm:prSet presAssocID="{D370DD9B-EB5B-4D49-87DD-5B76ECB56A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67A4BD8A-914E-49FE-8442-38BE31FD656C}" type="pres">
      <dgm:prSet presAssocID="{D370DD9B-EB5B-4D49-87DD-5B76ECB56A4E}" presName="iconSpace" presStyleCnt="0"/>
      <dgm:spPr/>
    </dgm:pt>
    <dgm:pt modelId="{704DD272-47F7-4662-93C4-BF605CB1DBC6}" type="pres">
      <dgm:prSet presAssocID="{D370DD9B-EB5B-4D49-87DD-5B76ECB56A4E}" presName="parTx" presStyleLbl="revTx" presStyleIdx="0" presStyleCnt="6">
        <dgm:presLayoutVars>
          <dgm:chMax val="0"/>
          <dgm:chPref val="0"/>
        </dgm:presLayoutVars>
      </dgm:prSet>
      <dgm:spPr/>
    </dgm:pt>
    <dgm:pt modelId="{923D0DB3-3EB6-470C-B99F-5654F00F64AA}" type="pres">
      <dgm:prSet presAssocID="{D370DD9B-EB5B-4D49-87DD-5B76ECB56A4E}" presName="txSpace" presStyleCnt="0"/>
      <dgm:spPr/>
    </dgm:pt>
    <dgm:pt modelId="{B6031784-B675-4BCC-A445-1E3BA16911A0}" type="pres">
      <dgm:prSet presAssocID="{D370DD9B-EB5B-4D49-87DD-5B76ECB56A4E}" presName="desTx" presStyleLbl="revTx" presStyleIdx="1" presStyleCnt="6">
        <dgm:presLayoutVars/>
      </dgm:prSet>
      <dgm:spPr/>
    </dgm:pt>
    <dgm:pt modelId="{5A312F87-C6E2-4603-8C03-A3C0855C5E1B}" type="pres">
      <dgm:prSet presAssocID="{53EA411D-5C95-4571-877E-007D321F2E73}" presName="sibTrans" presStyleCnt="0"/>
      <dgm:spPr/>
    </dgm:pt>
    <dgm:pt modelId="{8809C294-C6BB-444C-8A4F-55C83205C22E}" type="pres">
      <dgm:prSet presAssocID="{71986AFD-4BE9-431D-9A1F-F0C8D9A2D886}" presName="compNode" presStyleCnt="0"/>
      <dgm:spPr/>
    </dgm:pt>
    <dgm:pt modelId="{AAF21C04-7B15-4228-9D53-E1C8A5B1C39F}" type="pres">
      <dgm:prSet presAssocID="{71986AFD-4BE9-431D-9A1F-F0C8D9A2D8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newableEnergy"/>
        </a:ext>
      </dgm:extLst>
    </dgm:pt>
    <dgm:pt modelId="{358DEB2C-1086-477C-9234-1D5B582CFFEC}" type="pres">
      <dgm:prSet presAssocID="{71986AFD-4BE9-431D-9A1F-F0C8D9A2D886}" presName="iconSpace" presStyleCnt="0"/>
      <dgm:spPr/>
    </dgm:pt>
    <dgm:pt modelId="{0BA6218A-A68B-46E8-8972-C0680C669D7A}" type="pres">
      <dgm:prSet presAssocID="{71986AFD-4BE9-431D-9A1F-F0C8D9A2D886}" presName="parTx" presStyleLbl="revTx" presStyleIdx="2" presStyleCnt="6">
        <dgm:presLayoutVars>
          <dgm:chMax val="0"/>
          <dgm:chPref val="0"/>
        </dgm:presLayoutVars>
      </dgm:prSet>
      <dgm:spPr/>
    </dgm:pt>
    <dgm:pt modelId="{3C6B30E4-2967-4E89-9FB4-9E7627410013}" type="pres">
      <dgm:prSet presAssocID="{71986AFD-4BE9-431D-9A1F-F0C8D9A2D886}" presName="txSpace" presStyleCnt="0"/>
      <dgm:spPr/>
    </dgm:pt>
    <dgm:pt modelId="{6E918CED-58C6-47C7-A70A-459DD89DD404}" type="pres">
      <dgm:prSet presAssocID="{71986AFD-4BE9-431D-9A1F-F0C8D9A2D886}" presName="desTx" presStyleLbl="revTx" presStyleIdx="3" presStyleCnt="6">
        <dgm:presLayoutVars/>
      </dgm:prSet>
      <dgm:spPr/>
    </dgm:pt>
    <dgm:pt modelId="{AE3AADF1-7B14-475F-B274-99F1E670EDF0}" type="pres">
      <dgm:prSet presAssocID="{458AC2F6-E29B-49A3-B834-0F7CB9132B2B}" presName="sibTrans" presStyleCnt="0"/>
      <dgm:spPr/>
    </dgm:pt>
    <dgm:pt modelId="{5390D35C-0B7C-4E31-9627-6E74C73044EA}" type="pres">
      <dgm:prSet presAssocID="{3CB4101E-A17F-4C72-AFE2-BF3DE4FCF331}" presName="compNode" presStyleCnt="0"/>
      <dgm:spPr/>
    </dgm:pt>
    <dgm:pt modelId="{F3B134B8-5B54-4E7D-85CD-111203E9F870}" type="pres">
      <dgm:prSet presAssocID="{3CB4101E-A17F-4C72-AFE2-BF3DE4FCF3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99EA8E3A-5230-4857-955F-18F8CF990672}" type="pres">
      <dgm:prSet presAssocID="{3CB4101E-A17F-4C72-AFE2-BF3DE4FCF331}" presName="iconSpace" presStyleCnt="0"/>
      <dgm:spPr/>
    </dgm:pt>
    <dgm:pt modelId="{5E0E3ACA-0172-4EC8-ABC3-6938AC646D8F}" type="pres">
      <dgm:prSet presAssocID="{3CB4101E-A17F-4C72-AFE2-BF3DE4FCF331}" presName="parTx" presStyleLbl="revTx" presStyleIdx="4" presStyleCnt="6">
        <dgm:presLayoutVars>
          <dgm:chMax val="0"/>
          <dgm:chPref val="0"/>
        </dgm:presLayoutVars>
      </dgm:prSet>
      <dgm:spPr/>
    </dgm:pt>
    <dgm:pt modelId="{64B2E65C-2404-4730-8DC3-9E41B8E3E6AE}" type="pres">
      <dgm:prSet presAssocID="{3CB4101E-A17F-4C72-AFE2-BF3DE4FCF331}" presName="txSpace" presStyleCnt="0"/>
      <dgm:spPr/>
    </dgm:pt>
    <dgm:pt modelId="{D74FCF7B-6578-479B-A2D0-0A30309B4CC8}" type="pres">
      <dgm:prSet presAssocID="{3CB4101E-A17F-4C72-AFE2-BF3DE4FCF331}" presName="desTx" presStyleLbl="revTx" presStyleIdx="5" presStyleCnt="6">
        <dgm:presLayoutVars/>
      </dgm:prSet>
      <dgm:spPr/>
    </dgm:pt>
  </dgm:ptLst>
  <dgm:cxnLst>
    <dgm:cxn modelId="{4952CF05-38E3-4A7E-8525-44A1977C1FB9}" srcId="{3CB4101E-A17F-4C72-AFE2-BF3DE4FCF331}" destId="{F804DEFB-ACEC-42DD-A613-B70A8DC1C525}" srcOrd="0" destOrd="0" parTransId="{0A192768-8A8D-44FC-86CB-5B4495BC08E0}" sibTransId="{D36121B8-62FC-4864-B398-A79534812F5A}"/>
    <dgm:cxn modelId="{B802E406-D520-4F62-9591-B037A18F4585}" srcId="{D370DD9B-EB5B-4D49-87DD-5B76ECB56A4E}" destId="{D389183E-AB44-4D31-84CE-79F70E436389}" srcOrd="0" destOrd="0" parTransId="{6CEE43A3-AFA7-4041-9C30-23B0E7307314}" sibTransId="{9F38EB65-2DB5-497B-9EAE-6AB92DD4AEE0}"/>
    <dgm:cxn modelId="{624AC514-1EB8-4657-A52B-16337CCCBC99}" type="presOf" srcId="{F804DEFB-ACEC-42DD-A613-B70A8DC1C525}" destId="{D74FCF7B-6578-479B-A2D0-0A30309B4CC8}" srcOrd="0" destOrd="0" presId="urn:microsoft.com/office/officeart/2018/5/layout/CenteredIconLabelDescriptionList"/>
    <dgm:cxn modelId="{93993B2E-08F8-4112-9228-2A8DB92D997C}" type="presOf" srcId="{D389183E-AB44-4D31-84CE-79F70E436389}" destId="{B6031784-B675-4BCC-A445-1E3BA16911A0}" srcOrd="0" destOrd="0" presId="urn:microsoft.com/office/officeart/2018/5/layout/CenteredIconLabelDescriptionList"/>
    <dgm:cxn modelId="{3FCF956A-3420-4E10-8A92-C178E9F1DDF3}" srcId="{71986AFD-4BE9-431D-9A1F-F0C8D9A2D886}" destId="{75CD7BE1-1C6C-4773-AB2A-49058AA18F24}" srcOrd="1" destOrd="0" parTransId="{345B1EBE-0B3E-49D4-9E00-3DB73FB10A8D}" sibTransId="{972BB48A-0B1D-48E7-8C44-8E22DBE9C32D}"/>
    <dgm:cxn modelId="{5239C256-C0DD-477F-8406-42A8492A0C32}" srcId="{71986AFD-4BE9-431D-9A1F-F0C8D9A2D886}" destId="{ACCA4350-FD8D-419D-AA3B-50E9D881390B}" srcOrd="0" destOrd="0" parTransId="{DCC11D6B-ABA2-409F-9B55-A4BCFF371622}" sibTransId="{EEB4DE7D-0698-4D8D-A827-AA5EA7EA194B}"/>
    <dgm:cxn modelId="{455AA077-105E-4722-84BF-3FC45DE20C7F}" type="presOf" srcId="{D370DD9B-EB5B-4D49-87DD-5B76ECB56A4E}" destId="{704DD272-47F7-4662-93C4-BF605CB1DBC6}" srcOrd="0" destOrd="0" presId="urn:microsoft.com/office/officeart/2018/5/layout/CenteredIconLabelDescriptionList"/>
    <dgm:cxn modelId="{1D522D58-879F-4A4A-A984-BF949B78F496}" type="presOf" srcId="{98179F86-BC58-4BA3-B48F-AE270FADCC45}" destId="{DD334CE0-8350-4C94-AD09-AB9907764532}" srcOrd="0" destOrd="0" presId="urn:microsoft.com/office/officeart/2018/5/layout/CenteredIconLabelDescriptionList"/>
    <dgm:cxn modelId="{E180F85A-E8B5-4B93-8AF2-DB9BEDD32BD3}" type="presOf" srcId="{3CB4101E-A17F-4C72-AFE2-BF3DE4FCF331}" destId="{5E0E3ACA-0172-4EC8-ABC3-6938AC646D8F}" srcOrd="0" destOrd="0" presId="urn:microsoft.com/office/officeart/2018/5/layout/CenteredIconLabelDescriptionList"/>
    <dgm:cxn modelId="{181A3280-635C-4062-B4E9-0D0FDBB2105C}" srcId="{98179F86-BC58-4BA3-B48F-AE270FADCC45}" destId="{D370DD9B-EB5B-4D49-87DD-5B76ECB56A4E}" srcOrd="0" destOrd="0" parTransId="{FAAAC61B-1EF9-4431-9AF6-02A1FEA77E06}" sibTransId="{53EA411D-5C95-4571-877E-007D321F2E73}"/>
    <dgm:cxn modelId="{0A54CB86-EEAD-4A6C-B183-7A7892D4BF95}" type="presOf" srcId="{ACCA4350-FD8D-419D-AA3B-50E9D881390B}" destId="{6E918CED-58C6-47C7-A70A-459DD89DD404}" srcOrd="0" destOrd="0" presId="urn:microsoft.com/office/officeart/2018/5/layout/CenteredIconLabelDescriptionList"/>
    <dgm:cxn modelId="{82D3F186-FBA7-4041-ADEB-A6754DEF80F1}" srcId="{D370DD9B-EB5B-4D49-87DD-5B76ECB56A4E}" destId="{03E22042-59A4-460C-8338-BDD63DD11142}" srcOrd="2" destOrd="0" parTransId="{ED216CA0-64CB-4C81-A743-26BCB1B19436}" sibTransId="{F3B577AB-F0C0-4F7F-9389-939AF099A12B}"/>
    <dgm:cxn modelId="{8D137989-7124-405D-8801-4913DED9EB15}" type="presOf" srcId="{F9629FFC-7003-4365-8599-81FBE0B543BA}" destId="{D74FCF7B-6578-479B-A2D0-0A30309B4CC8}" srcOrd="0" destOrd="2" presId="urn:microsoft.com/office/officeart/2018/5/layout/CenteredIconLabelDescriptionList"/>
    <dgm:cxn modelId="{2F70C08B-0B75-47B1-8CD9-DEA57877FB62}" type="presOf" srcId="{E103508B-0249-4BEB-B313-575032B48441}" destId="{B6031784-B675-4BCC-A445-1E3BA16911A0}" srcOrd="0" destOrd="1" presId="urn:microsoft.com/office/officeart/2018/5/layout/CenteredIconLabelDescriptionList"/>
    <dgm:cxn modelId="{641A7F8C-00C8-4E43-B01F-1EDFFE429FDE}" srcId="{71986AFD-4BE9-431D-9A1F-F0C8D9A2D886}" destId="{DA9A84A1-2A25-4074-ABCF-F498435311FD}" srcOrd="3" destOrd="0" parTransId="{B3219019-4760-423F-8ACB-52059F89B59E}" sibTransId="{67AC85AA-FB98-4993-96EC-5747638E00A4}"/>
    <dgm:cxn modelId="{09BF009F-B7F0-42D3-BF86-BA3697DAB770}" srcId="{3CB4101E-A17F-4C72-AFE2-BF3DE4FCF331}" destId="{F9629FFC-7003-4365-8599-81FBE0B543BA}" srcOrd="2" destOrd="0" parTransId="{CD763C09-743F-4EC8-AFAD-AC861AFB62CE}" sibTransId="{8941D698-F273-4CEC-9388-E343E0C59FC4}"/>
    <dgm:cxn modelId="{522C61A6-4B7D-4023-9319-36B72DF415FF}" srcId="{98179F86-BC58-4BA3-B48F-AE270FADCC45}" destId="{71986AFD-4BE9-431D-9A1F-F0C8D9A2D886}" srcOrd="1" destOrd="0" parTransId="{4C24C78B-F881-4FBB-932B-FA7CCE95E3EB}" sibTransId="{458AC2F6-E29B-49A3-B834-0F7CB9132B2B}"/>
    <dgm:cxn modelId="{B98CC5A7-0471-4DA8-A53C-A3E3AFCC72B3}" type="presOf" srcId="{DA9A84A1-2A25-4074-ABCF-F498435311FD}" destId="{6E918CED-58C6-47C7-A70A-459DD89DD404}" srcOrd="0" destOrd="3" presId="urn:microsoft.com/office/officeart/2018/5/layout/CenteredIconLabelDescriptionList"/>
    <dgm:cxn modelId="{CCCD68A8-43FD-4B41-BE7F-D71D16E66759}" type="presOf" srcId="{71986AFD-4BE9-431D-9A1F-F0C8D9A2D886}" destId="{0BA6218A-A68B-46E8-8972-C0680C669D7A}" srcOrd="0" destOrd="0" presId="urn:microsoft.com/office/officeart/2018/5/layout/CenteredIconLabelDescriptionList"/>
    <dgm:cxn modelId="{CA56C5B5-7A21-47F4-AD2D-B005866CD23E}" srcId="{71986AFD-4BE9-431D-9A1F-F0C8D9A2D886}" destId="{E00D78C5-C308-4C0E-80D1-B58FCE3439CA}" srcOrd="2" destOrd="0" parTransId="{9DD1CB94-D888-4AC7-A6FF-01F5F07B3CF8}" sibTransId="{3E5270E7-771D-4A12-B587-A45E6325AE99}"/>
    <dgm:cxn modelId="{ED79ECBD-CE47-4DE5-96A1-1B779BDA23A5}" type="presOf" srcId="{75CD7BE1-1C6C-4773-AB2A-49058AA18F24}" destId="{6E918CED-58C6-47C7-A70A-459DD89DD404}" srcOrd="0" destOrd="1" presId="urn:microsoft.com/office/officeart/2018/5/layout/CenteredIconLabelDescriptionList"/>
    <dgm:cxn modelId="{7790BAC9-BBF6-4711-B343-7BD1E0B69A3B}" srcId="{98179F86-BC58-4BA3-B48F-AE270FADCC45}" destId="{3CB4101E-A17F-4C72-AFE2-BF3DE4FCF331}" srcOrd="2" destOrd="0" parTransId="{ECA5129D-F148-4342-9D2C-BFEF5ECF0B6F}" sibTransId="{42B7C928-FEB5-4678-BA5C-19CD0AC1B901}"/>
    <dgm:cxn modelId="{13F572D5-B442-436F-B4F9-8EEC4F54FB7A}" type="presOf" srcId="{B463CBD3-59C1-4F0C-9C28-499A6A980C16}" destId="{D74FCF7B-6578-479B-A2D0-0A30309B4CC8}" srcOrd="0" destOrd="1" presId="urn:microsoft.com/office/officeart/2018/5/layout/CenteredIconLabelDescriptionList"/>
    <dgm:cxn modelId="{4BC2B9DD-458F-40A9-BDF6-1A5B84AFD639}" type="presOf" srcId="{03E22042-59A4-460C-8338-BDD63DD11142}" destId="{B6031784-B675-4BCC-A445-1E3BA16911A0}" srcOrd="0" destOrd="2" presId="urn:microsoft.com/office/officeart/2018/5/layout/CenteredIconLabelDescriptionList"/>
    <dgm:cxn modelId="{0D2D02E1-07BB-4478-9A3A-F97A3B365904}" srcId="{3CB4101E-A17F-4C72-AFE2-BF3DE4FCF331}" destId="{B463CBD3-59C1-4F0C-9C28-499A6A980C16}" srcOrd="1" destOrd="0" parTransId="{C08A267F-9AE2-4BA9-A623-DFCCD2CCAAA6}" sibTransId="{9B9CE940-6164-43B4-8B32-B89FF99B6C9F}"/>
    <dgm:cxn modelId="{024386E3-9C85-419E-B0BB-AF8A836C1FF9}" srcId="{D370DD9B-EB5B-4D49-87DD-5B76ECB56A4E}" destId="{E103508B-0249-4BEB-B313-575032B48441}" srcOrd="1" destOrd="0" parTransId="{BA5145D3-78F3-4C0A-A408-BD14A6729996}" sibTransId="{5D289ABD-28CC-437D-8260-D14B8E9A4FC7}"/>
    <dgm:cxn modelId="{0259FBEA-6122-4F00-8C03-F9D171494C9F}" type="presOf" srcId="{E00D78C5-C308-4C0E-80D1-B58FCE3439CA}" destId="{6E918CED-58C6-47C7-A70A-459DD89DD404}" srcOrd="0" destOrd="2" presId="urn:microsoft.com/office/officeart/2018/5/layout/CenteredIconLabelDescriptionList"/>
    <dgm:cxn modelId="{8D331E98-ED13-4667-AE2B-72D999FFA64A}" type="presParOf" srcId="{DD334CE0-8350-4C94-AD09-AB9907764532}" destId="{90CE2C1A-F077-4CB9-8C0C-8F1EB5CA535C}" srcOrd="0" destOrd="0" presId="urn:microsoft.com/office/officeart/2018/5/layout/CenteredIconLabelDescriptionList"/>
    <dgm:cxn modelId="{99E9B9BF-A19B-4B61-BF74-8E3E580D3AA8}" type="presParOf" srcId="{90CE2C1A-F077-4CB9-8C0C-8F1EB5CA535C}" destId="{B01C2AD9-81F0-4A05-9D10-E59D31442B71}" srcOrd="0" destOrd="0" presId="urn:microsoft.com/office/officeart/2018/5/layout/CenteredIconLabelDescriptionList"/>
    <dgm:cxn modelId="{41B4056A-44E5-4AA2-B1A3-BBAF92918448}" type="presParOf" srcId="{90CE2C1A-F077-4CB9-8C0C-8F1EB5CA535C}" destId="{67A4BD8A-914E-49FE-8442-38BE31FD656C}" srcOrd="1" destOrd="0" presId="urn:microsoft.com/office/officeart/2018/5/layout/CenteredIconLabelDescriptionList"/>
    <dgm:cxn modelId="{094A0204-8FC0-4A2A-90DD-6485B4A11B8F}" type="presParOf" srcId="{90CE2C1A-F077-4CB9-8C0C-8F1EB5CA535C}" destId="{704DD272-47F7-4662-93C4-BF605CB1DBC6}" srcOrd="2" destOrd="0" presId="urn:microsoft.com/office/officeart/2018/5/layout/CenteredIconLabelDescriptionList"/>
    <dgm:cxn modelId="{67466D2C-F0A6-4BF4-80CD-D574C6726AC9}" type="presParOf" srcId="{90CE2C1A-F077-4CB9-8C0C-8F1EB5CA535C}" destId="{923D0DB3-3EB6-470C-B99F-5654F00F64AA}" srcOrd="3" destOrd="0" presId="urn:microsoft.com/office/officeart/2018/5/layout/CenteredIconLabelDescriptionList"/>
    <dgm:cxn modelId="{6766A139-53C8-4593-9153-549BF1017DC0}" type="presParOf" srcId="{90CE2C1A-F077-4CB9-8C0C-8F1EB5CA535C}" destId="{B6031784-B675-4BCC-A445-1E3BA16911A0}" srcOrd="4" destOrd="0" presId="urn:microsoft.com/office/officeart/2018/5/layout/CenteredIconLabelDescriptionList"/>
    <dgm:cxn modelId="{05F71794-D123-49E9-9886-69F9B739A522}" type="presParOf" srcId="{DD334CE0-8350-4C94-AD09-AB9907764532}" destId="{5A312F87-C6E2-4603-8C03-A3C0855C5E1B}" srcOrd="1" destOrd="0" presId="urn:microsoft.com/office/officeart/2018/5/layout/CenteredIconLabelDescriptionList"/>
    <dgm:cxn modelId="{30EDF1B9-F427-4597-A762-9F3E4AA0AF08}" type="presParOf" srcId="{DD334CE0-8350-4C94-AD09-AB9907764532}" destId="{8809C294-C6BB-444C-8A4F-55C83205C22E}" srcOrd="2" destOrd="0" presId="urn:microsoft.com/office/officeart/2018/5/layout/CenteredIconLabelDescriptionList"/>
    <dgm:cxn modelId="{4B8DA96E-7CB3-4DD5-9EF7-4129C1AD4FF8}" type="presParOf" srcId="{8809C294-C6BB-444C-8A4F-55C83205C22E}" destId="{AAF21C04-7B15-4228-9D53-E1C8A5B1C39F}" srcOrd="0" destOrd="0" presId="urn:microsoft.com/office/officeart/2018/5/layout/CenteredIconLabelDescriptionList"/>
    <dgm:cxn modelId="{DB1AD06E-E2E0-4971-81DD-5AA65A111AB2}" type="presParOf" srcId="{8809C294-C6BB-444C-8A4F-55C83205C22E}" destId="{358DEB2C-1086-477C-9234-1D5B582CFFEC}" srcOrd="1" destOrd="0" presId="urn:microsoft.com/office/officeart/2018/5/layout/CenteredIconLabelDescriptionList"/>
    <dgm:cxn modelId="{78FF41B0-CFDC-4769-9465-8D60C880B42C}" type="presParOf" srcId="{8809C294-C6BB-444C-8A4F-55C83205C22E}" destId="{0BA6218A-A68B-46E8-8972-C0680C669D7A}" srcOrd="2" destOrd="0" presId="urn:microsoft.com/office/officeart/2018/5/layout/CenteredIconLabelDescriptionList"/>
    <dgm:cxn modelId="{196D7D4E-6196-49A2-BD9D-D655126BC02C}" type="presParOf" srcId="{8809C294-C6BB-444C-8A4F-55C83205C22E}" destId="{3C6B30E4-2967-4E89-9FB4-9E7627410013}" srcOrd="3" destOrd="0" presId="urn:microsoft.com/office/officeart/2018/5/layout/CenteredIconLabelDescriptionList"/>
    <dgm:cxn modelId="{DB538411-9C05-40DC-BCB4-D08A294FB071}" type="presParOf" srcId="{8809C294-C6BB-444C-8A4F-55C83205C22E}" destId="{6E918CED-58C6-47C7-A70A-459DD89DD404}" srcOrd="4" destOrd="0" presId="urn:microsoft.com/office/officeart/2018/5/layout/CenteredIconLabelDescriptionList"/>
    <dgm:cxn modelId="{7FC4F7EF-53FD-4C0F-A295-210952465BFE}" type="presParOf" srcId="{DD334CE0-8350-4C94-AD09-AB9907764532}" destId="{AE3AADF1-7B14-475F-B274-99F1E670EDF0}" srcOrd="3" destOrd="0" presId="urn:microsoft.com/office/officeart/2018/5/layout/CenteredIconLabelDescriptionList"/>
    <dgm:cxn modelId="{5D1BEE95-01B1-4803-BDB8-3EF6F41CFA73}" type="presParOf" srcId="{DD334CE0-8350-4C94-AD09-AB9907764532}" destId="{5390D35C-0B7C-4E31-9627-6E74C73044EA}" srcOrd="4" destOrd="0" presId="urn:microsoft.com/office/officeart/2018/5/layout/CenteredIconLabelDescriptionList"/>
    <dgm:cxn modelId="{E2426EE0-187B-4180-A3BC-A66AE78EA8C7}" type="presParOf" srcId="{5390D35C-0B7C-4E31-9627-6E74C73044EA}" destId="{F3B134B8-5B54-4E7D-85CD-111203E9F870}" srcOrd="0" destOrd="0" presId="urn:microsoft.com/office/officeart/2018/5/layout/CenteredIconLabelDescriptionList"/>
    <dgm:cxn modelId="{0A08156F-4F23-4BD8-A311-F17448E7006C}" type="presParOf" srcId="{5390D35C-0B7C-4E31-9627-6E74C73044EA}" destId="{99EA8E3A-5230-4857-955F-18F8CF990672}" srcOrd="1" destOrd="0" presId="urn:microsoft.com/office/officeart/2018/5/layout/CenteredIconLabelDescriptionList"/>
    <dgm:cxn modelId="{1E5ABECB-0639-4F7F-B5E5-02062EA8A1D2}" type="presParOf" srcId="{5390D35C-0B7C-4E31-9627-6E74C73044EA}" destId="{5E0E3ACA-0172-4EC8-ABC3-6938AC646D8F}" srcOrd="2" destOrd="0" presId="urn:microsoft.com/office/officeart/2018/5/layout/CenteredIconLabelDescriptionList"/>
    <dgm:cxn modelId="{A4462F5E-92A5-492B-A032-48988C569844}" type="presParOf" srcId="{5390D35C-0B7C-4E31-9627-6E74C73044EA}" destId="{64B2E65C-2404-4730-8DC3-9E41B8E3E6AE}" srcOrd="3" destOrd="0" presId="urn:microsoft.com/office/officeart/2018/5/layout/CenteredIconLabelDescriptionList"/>
    <dgm:cxn modelId="{9FB00485-0017-4076-93FD-BA96DF8E86CE}" type="presParOf" srcId="{5390D35C-0B7C-4E31-9627-6E74C73044EA}" destId="{D74FCF7B-6578-479B-A2D0-0A30309B4CC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A6A2B-9823-4D22-A368-82D892948B08}">
      <dsp:nvSpPr>
        <dsp:cNvPr id="0" name=""/>
        <dsp:cNvSpPr/>
      </dsp:nvSpPr>
      <dsp:spPr>
        <a:xfrm>
          <a:off x="370036" y="1617"/>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Open time-  Timestamp or time when a particular trading event or data point occurs.</a:t>
          </a:r>
          <a:endParaRPr lang="en-US" sz="1600" b="0" kern="1200" dirty="0">
            <a:latin typeface="Times New Roman" panose="02020603050405020304" pitchFamily="18" charset="0"/>
            <a:cs typeface="Times New Roman" panose="02020603050405020304" pitchFamily="18" charset="0"/>
          </a:endParaRPr>
        </a:p>
      </dsp:txBody>
      <dsp:txXfrm>
        <a:off x="370036" y="1617"/>
        <a:ext cx="2407333" cy="1444400"/>
      </dsp:txXfrm>
    </dsp:sp>
    <dsp:sp modelId="{F8ADBEBB-F0ED-44B5-B234-72D19C91ED2C}">
      <dsp:nvSpPr>
        <dsp:cNvPr id="0" name=""/>
        <dsp:cNvSpPr/>
      </dsp:nvSpPr>
      <dsp:spPr>
        <a:xfrm>
          <a:off x="3018103" y="1617"/>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Open- Price of the cryptocurrency at the start of the time interval.</a:t>
          </a:r>
          <a:endParaRPr lang="en-US" sz="1600" b="0" kern="1200" dirty="0">
            <a:latin typeface="Times New Roman" panose="02020603050405020304" pitchFamily="18" charset="0"/>
            <a:cs typeface="Times New Roman" panose="02020603050405020304" pitchFamily="18" charset="0"/>
          </a:endParaRPr>
        </a:p>
      </dsp:txBody>
      <dsp:txXfrm>
        <a:off x="3018103" y="1617"/>
        <a:ext cx="2407333" cy="1444400"/>
      </dsp:txXfrm>
    </dsp:sp>
    <dsp:sp modelId="{A6A7BE84-8963-47D0-A88E-B865E44B28A7}">
      <dsp:nvSpPr>
        <dsp:cNvPr id="0" name=""/>
        <dsp:cNvSpPr/>
      </dsp:nvSpPr>
      <dsp:spPr>
        <a:xfrm>
          <a:off x="5666170" y="1617"/>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High- Highest price reached by the cryptocurrency in the time interval.</a:t>
          </a:r>
          <a:endParaRPr lang="en-US" sz="1600" b="0" kern="1200" dirty="0">
            <a:latin typeface="Times New Roman" panose="02020603050405020304" pitchFamily="18" charset="0"/>
            <a:cs typeface="Times New Roman" panose="02020603050405020304" pitchFamily="18" charset="0"/>
          </a:endParaRPr>
        </a:p>
      </dsp:txBody>
      <dsp:txXfrm>
        <a:off x="5666170" y="1617"/>
        <a:ext cx="2407333" cy="1444400"/>
      </dsp:txXfrm>
    </dsp:sp>
    <dsp:sp modelId="{D9C0B765-60E8-47DF-BE3A-01BC381737D8}">
      <dsp:nvSpPr>
        <dsp:cNvPr id="0" name=""/>
        <dsp:cNvSpPr/>
      </dsp:nvSpPr>
      <dsp:spPr>
        <a:xfrm>
          <a:off x="8314237" y="1617"/>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a:latin typeface="Times New Roman" panose="02020603050405020304" pitchFamily="18" charset="0"/>
              <a:cs typeface="Times New Roman" panose="02020603050405020304" pitchFamily="18" charset="0"/>
            </a:rPr>
            <a:t>Low- Lowest price reached by the cryptocurrency in the time interval.</a:t>
          </a:r>
          <a:endParaRPr lang="en-US" sz="1600" b="0" kern="1200">
            <a:latin typeface="Times New Roman" panose="02020603050405020304" pitchFamily="18" charset="0"/>
            <a:cs typeface="Times New Roman" panose="02020603050405020304" pitchFamily="18" charset="0"/>
          </a:endParaRPr>
        </a:p>
      </dsp:txBody>
      <dsp:txXfrm>
        <a:off x="8314237" y="1617"/>
        <a:ext cx="2407333" cy="1444400"/>
      </dsp:txXfrm>
    </dsp:sp>
    <dsp:sp modelId="{58A1CCF1-C1C1-4281-AF30-7977865A3A21}">
      <dsp:nvSpPr>
        <dsp:cNvPr id="0" name=""/>
        <dsp:cNvSpPr/>
      </dsp:nvSpPr>
      <dsp:spPr>
        <a:xfrm>
          <a:off x="370036" y="1686750"/>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Close-  Price of the cryptocurrency at the start of the time interval.</a:t>
          </a:r>
          <a:endParaRPr lang="en-US" sz="1600" b="0" kern="1200" dirty="0">
            <a:latin typeface="Times New Roman" panose="02020603050405020304" pitchFamily="18" charset="0"/>
            <a:cs typeface="Times New Roman" panose="02020603050405020304" pitchFamily="18" charset="0"/>
          </a:endParaRPr>
        </a:p>
      </dsp:txBody>
      <dsp:txXfrm>
        <a:off x="370036" y="1686750"/>
        <a:ext cx="2407333" cy="1444400"/>
      </dsp:txXfrm>
    </dsp:sp>
    <dsp:sp modelId="{57E3D21A-4DBB-4839-91D8-563EF3B9C2CC}">
      <dsp:nvSpPr>
        <dsp:cNvPr id="0" name=""/>
        <dsp:cNvSpPr/>
      </dsp:nvSpPr>
      <dsp:spPr>
        <a:xfrm>
          <a:off x="3018103" y="1686750"/>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Volume- Total amount or quantity of cryptocurrency traded during the time interval.</a:t>
          </a:r>
          <a:endParaRPr lang="en-US" sz="1600" b="0" kern="1200" dirty="0">
            <a:latin typeface="Times New Roman" panose="02020603050405020304" pitchFamily="18" charset="0"/>
            <a:cs typeface="Times New Roman" panose="02020603050405020304" pitchFamily="18" charset="0"/>
          </a:endParaRPr>
        </a:p>
      </dsp:txBody>
      <dsp:txXfrm>
        <a:off x="3018103" y="1686750"/>
        <a:ext cx="2407333" cy="1444400"/>
      </dsp:txXfrm>
    </dsp:sp>
    <dsp:sp modelId="{ECCA4358-3461-45A9-8FE8-17005934249A}">
      <dsp:nvSpPr>
        <dsp:cNvPr id="0" name=""/>
        <dsp:cNvSpPr/>
      </dsp:nvSpPr>
      <dsp:spPr>
        <a:xfrm>
          <a:off x="5666170" y="1686750"/>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a:latin typeface="Times New Roman" panose="02020603050405020304" pitchFamily="18" charset="0"/>
              <a:cs typeface="Times New Roman" panose="02020603050405020304" pitchFamily="18" charset="0"/>
            </a:rPr>
            <a:t>Close time- Timestamp or time when a particular trading event or data point concludes.</a:t>
          </a:r>
          <a:endParaRPr lang="en-US" sz="1600" b="0" kern="1200">
            <a:latin typeface="Times New Roman" panose="02020603050405020304" pitchFamily="18" charset="0"/>
            <a:cs typeface="Times New Roman" panose="02020603050405020304" pitchFamily="18" charset="0"/>
          </a:endParaRPr>
        </a:p>
      </dsp:txBody>
      <dsp:txXfrm>
        <a:off x="5666170" y="1686750"/>
        <a:ext cx="2407333" cy="1444400"/>
      </dsp:txXfrm>
    </dsp:sp>
    <dsp:sp modelId="{719C8110-2857-40D2-86CB-CAC24F623A44}">
      <dsp:nvSpPr>
        <dsp:cNvPr id="0" name=""/>
        <dsp:cNvSpPr/>
      </dsp:nvSpPr>
      <dsp:spPr>
        <a:xfrm>
          <a:off x="8314237" y="1686750"/>
          <a:ext cx="2407333"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a:latin typeface="Times New Roman" panose="02020603050405020304" pitchFamily="18" charset="0"/>
              <a:cs typeface="Times New Roman" panose="02020603050405020304" pitchFamily="18" charset="0"/>
            </a:rPr>
            <a:t>Quote asset volume- The total trading volume of the cryptocurrency expressed in terms of the quote asset (the asset being traded against, such as USD or BTC).</a:t>
          </a:r>
          <a:endParaRPr lang="en-US" sz="1600" b="0" kern="1200">
            <a:latin typeface="Times New Roman" panose="02020603050405020304" pitchFamily="18" charset="0"/>
            <a:cs typeface="Times New Roman" panose="02020603050405020304" pitchFamily="18" charset="0"/>
          </a:endParaRPr>
        </a:p>
      </dsp:txBody>
      <dsp:txXfrm>
        <a:off x="8314237" y="1686750"/>
        <a:ext cx="2407333" cy="1444400"/>
      </dsp:txXfrm>
    </dsp:sp>
    <dsp:sp modelId="{3675FF76-693F-4EC3-9919-58679DBC66FC}">
      <dsp:nvSpPr>
        <dsp:cNvPr id="0" name=""/>
        <dsp:cNvSpPr/>
      </dsp:nvSpPr>
      <dsp:spPr>
        <a:xfrm>
          <a:off x="395674" y="3364294"/>
          <a:ext cx="2450160" cy="142225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Number of Trades: The total number of trades executed during the time interval.</a:t>
          </a:r>
          <a:endParaRPr lang="en-US" sz="1600" b="0" kern="1200" dirty="0">
            <a:latin typeface="Times New Roman" panose="02020603050405020304" pitchFamily="18" charset="0"/>
            <a:cs typeface="Times New Roman" panose="02020603050405020304" pitchFamily="18" charset="0"/>
          </a:endParaRPr>
        </a:p>
      </dsp:txBody>
      <dsp:txXfrm>
        <a:off x="395674" y="3364294"/>
        <a:ext cx="2450160" cy="1422257"/>
      </dsp:txXfrm>
    </dsp:sp>
    <dsp:sp modelId="{986ACE53-ED4F-4588-A7BD-8091CDC14932}">
      <dsp:nvSpPr>
        <dsp:cNvPr id="0" name=""/>
        <dsp:cNvSpPr/>
      </dsp:nvSpPr>
      <dsp:spPr>
        <a:xfrm>
          <a:off x="3674390" y="3373501"/>
          <a:ext cx="3215957"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Taker buy base asset volume-. The total volume of the cryptocurrency bought by takers (traders who remove liquidity from the order book by placing market orders).</a:t>
          </a:r>
          <a:endParaRPr lang="en-US" sz="1600" b="0" kern="1200" dirty="0">
            <a:latin typeface="Times New Roman" panose="02020603050405020304" pitchFamily="18" charset="0"/>
            <a:cs typeface="Times New Roman" panose="02020603050405020304" pitchFamily="18" charset="0"/>
          </a:endParaRPr>
        </a:p>
      </dsp:txBody>
      <dsp:txXfrm>
        <a:off x="3674390" y="3373501"/>
        <a:ext cx="3215957" cy="1444400"/>
      </dsp:txXfrm>
    </dsp:sp>
    <dsp:sp modelId="{62F67211-D997-4718-AAB4-899C4A01E7CE}">
      <dsp:nvSpPr>
        <dsp:cNvPr id="0" name=""/>
        <dsp:cNvSpPr/>
      </dsp:nvSpPr>
      <dsp:spPr>
        <a:xfrm>
          <a:off x="7740690" y="3371884"/>
          <a:ext cx="2977029" cy="14444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Times New Roman" panose="02020603050405020304" pitchFamily="18" charset="0"/>
              <a:cs typeface="Times New Roman" panose="02020603050405020304" pitchFamily="18" charset="0"/>
            </a:rPr>
            <a:t>Taker buy quote asset volume-  The total volume of the quote asset (e.g., USD or BTC) used for buying the cryptocurrency by takers.</a:t>
          </a:r>
          <a:endParaRPr lang="en-US" sz="1600" b="0" kern="1200" dirty="0">
            <a:latin typeface="Times New Roman" panose="02020603050405020304" pitchFamily="18" charset="0"/>
            <a:cs typeface="Times New Roman" panose="02020603050405020304" pitchFamily="18" charset="0"/>
          </a:endParaRPr>
        </a:p>
      </dsp:txBody>
      <dsp:txXfrm>
        <a:off x="7740690" y="3371884"/>
        <a:ext cx="2977029" cy="1444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32250D-81EF-4BBC-8A33-E0C196DB8BE4}">
      <dsp:nvSpPr>
        <dsp:cNvPr id="0" name=""/>
        <dsp:cNvSpPr/>
      </dsp:nvSpPr>
      <dsp:spPr>
        <a:xfrm>
          <a:off x="0" y="582"/>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9166E-354E-496B-BE8D-F4343507636A}">
      <dsp:nvSpPr>
        <dsp:cNvPr id="0" name=""/>
        <dsp:cNvSpPr/>
      </dsp:nvSpPr>
      <dsp:spPr>
        <a:xfrm>
          <a:off x="412052" y="307067"/>
          <a:ext cx="749186" cy="7491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68A402-B230-4E86-AF6B-D43CE4865926}">
      <dsp:nvSpPr>
        <dsp:cNvPr id="0" name=""/>
        <dsp:cNvSpPr/>
      </dsp:nvSpPr>
      <dsp:spPr>
        <a:xfrm>
          <a:off x="1573291" y="582"/>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666750">
            <a:lnSpc>
              <a:spcPct val="100000"/>
            </a:lnSpc>
            <a:spcBef>
              <a:spcPct val="0"/>
            </a:spcBef>
            <a:spcAft>
              <a:spcPct val="35000"/>
            </a:spcAft>
            <a:buNone/>
          </a:pPr>
          <a:r>
            <a:rPr lang="en-GB" sz="1500" kern="1200"/>
            <a:t>The RSI is used to measure the speed and change of price movements and helps traders identify potential overbought or oversold conditions in an asset.</a:t>
          </a:r>
          <a:endParaRPr lang="en-US" sz="1500" kern="1200"/>
        </a:p>
      </dsp:txBody>
      <dsp:txXfrm>
        <a:off x="1573291" y="582"/>
        <a:ext cx="4617167" cy="1362156"/>
      </dsp:txXfrm>
    </dsp:sp>
    <dsp:sp modelId="{4F82A3D5-454A-42B0-B4C1-A350F5F5690B}">
      <dsp:nvSpPr>
        <dsp:cNvPr id="0" name=""/>
        <dsp:cNvSpPr/>
      </dsp:nvSpPr>
      <dsp:spPr>
        <a:xfrm>
          <a:off x="0" y="1703278"/>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B15A6-40B0-4204-8E61-E37F8D685ECA}">
      <dsp:nvSpPr>
        <dsp:cNvPr id="0" name=""/>
        <dsp:cNvSpPr/>
      </dsp:nvSpPr>
      <dsp:spPr>
        <a:xfrm>
          <a:off x="412052" y="2009763"/>
          <a:ext cx="749186" cy="7491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46FA8F-D0D4-4C4C-8F8C-D24214A41074}">
      <dsp:nvSpPr>
        <dsp:cNvPr id="0" name=""/>
        <dsp:cNvSpPr/>
      </dsp:nvSpPr>
      <dsp:spPr>
        <a:xfrm>
          <a:off x="1573291" y="1703278"/>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666750">
            <a:lnSpc>
              <a:spcPct val="100000"/>
            </a:lnSpc>
            <a:spcBef>
              <a:spcPct val="0"/>
            </a:spcBef>
            <a:spcAft>
              <a:spcPct val="35000"/>
            </a:spcAft>
            <a:buNone/>
          </a:pPr>
          <a:r>
            <a:rPr lang="en-GB" sz="1500" kern="1200"/>
            <a:t>RSI is calculated based on the ratio of the average of upward price movements to the average of downward price movements over a specified period, typically 14 periods.</a:t>
          </a:r>
          <a:endParaRPr lang="en-US" sz="1500" kern="1200"/>
        </a:p>
      </dsp:txBody>
      <dsp:txXfrm>
        <a:off x="1573291" y="1703278"/>
        <a:ext cx="4617167" cy="1362156"/>
      </dsp:txXfrm>
    </dsp:sp>
    <dsp:sp modelId="{61E592DF-F721-49FF-B2FB-F17933F28051}">
      <dsp:nvSpPr>
        <dsp:cNvPr id="0" name=""/>
        <dsp:cNvSpPr/>
      </dsp:nvSpPr>
      <dsp:spPr>
        <a:xfrm>
          <a:off x="0" y="3405974"/>
          <a:ext cx="6190459" cy="13621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AAFFE5-7A34-4AA4-A10B-A3FF61B27F07}">
      <dsp:nvSpPr>
        <dsp:cNvPr id="0" name=""/>
        <dsp:cNvSpPr/>
      </dsp:nvSpPr>
      <dsp:spPr>
        <a:xfrm>
          <a:off x="412052" y="3712459"/>
          <a:ext cx="749186" cy="7491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9F2C1C-23D7-4638-BB53-174B5390CAAC}">
      <dsp:nvSpPr>
        <dsp:cNvPr id="0" name=""/>
        <dsp:cNvSpPr/>
      </dsp:nvSpPr>
      <dsp:spPr>
        <a:xfrm>
          <a:off x="1573291" y="3405974"/>
          <a:ext cx="4617167" cy="136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162" tIns="144162" rIns="144162" bIns="144162" numCol="1" spcCol="1270" anchor="ctr" anchorCtr="0">
          <a:noAutofit/>
        </a:bodyPr>
        <a:lstStyle/>
        <a:p>
          <a:pPr marL="0" lvl="0" indent="0" algn="l" defTabSz="666750">
            <a:lnSpc>
              <a:spcPct val="100000"/>
            </a:lnSpc>
            <a:spcBef>
              <a:spcPct val="0"/>
            </a:spcBef>
            <a:spcAft>
              <a:spcPct val="35000"/>
            </a:spcAft>
            <a:buNone/>
          </a:pPr>
          <a:r>
            <a:rPr lang="en-GB" sz="1500" kern="1200"/>
            <a:t>The RSI value ranges from 0 to 100. Values above 70 are considered overbought, while values below 30 are considered oversold.</a:t>
          </a:r>
          <a:endParaRPr lang="en-US" sz="1500" kern="1200"/>
        </a:p>
      </dsp:txBody>
      <dsp:txXfrm>
        <a:off x="1573291" y="3405974"/>
        <a:ext cx="4617167" cy="1362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E35538-A69A-4133-BDE8-06E60EE8DF08}">
      <dsp:nvSpPr>
        <dsp:cNvPr id="0" name=""/>
        <dsp:cNvSpPr/>
      </dsp:nvSpPr>
      <dsp:spPr>
        <a:xfrm>
          <a:off x="0" y="0"/>
          <a:ext cx="8740000" cy="99756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a:t>The timing and likelihood of transferring wealth from the current financial system to a new one, where the old systems are no longer or less used, cannot be predicted directly as it depends on a multitude of complex and interrelated factors.</a:t>
          </a:r>
          <a:endParaRPr lang="en-US" sz="1400" kern="1200"/>
        </a:p>
      </dsp:txBody>
      <dsp:txXfrm>
        <a:off x="29218" y="29218"/>
        <a:ext cx="7579257" cy="939127"/>
      </dsp:txXfrm>
    </dsp:sp>
    <dsp:sp modelId="{E2DA34AD-2102-4E1B-9B67-65FBC6ECCA1B}">
      <dsp:nvSpPr>
        <dsp:cNvPr id="0" name=""/>
        <dsp:cNvSpPr/>
      </dsp:nvSpPr>
      <dsp:spPr>
        <a:xfrm>
          <a:off x="731975" y="1178938"/>
          <a:ext cx="8740000" cy="99756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t>These factors include global economic conditions, technological advancements, regulatory developments, geopolitical events, and changes in consumer behaviour.</a:t>
          </a:r>
          <a:endParaRPr lang="en-US" sz="1400" kern="1200"/>
        </a:p>
      </dsp:txBody>
      <dsp:txXfrm>
        <a:off x="761193" y="1208156"/>
        <a:ext cx="7301173" cy="939127"/>
      </dsp:txXfrm>
    </dsp:sp>
    <dsp:sp modelId="{F1316FE9-15AE-4CCE-92D0-1C4F68E25AB2}">
      <dsp:nvSpPr>
        <dsp:cNvPr id="0" name=""/>
        <dsp:cNvSpPr/>
      </dsp:nvSpPr>
      <dsp:spPr>
        <a:xfrm>
          <a:off x="1453025" y="2357877"/>
          <a:ext cx="8740000" cy="99756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i="0" kern="1200"/>
            <a:t>Major changes in the global financial landscape do not occur suddenly and often require significant time for adoption, infrastructure development, and institutional acceptance.</a:t>
          </a:r>
          <a:endParaRPr lang="en-US" sz="1400" kern="1200"/>
        </a:p>
      </dsp:txBody>
      <dsp:txXfrm>
        <a:off x="1482243" y="2387095"/>
        <a:ext cx="7312098" cy="939127"/>
      </dsp:txXfrm>
    </dsp:sp>
    <dsp:sp modelId="{70AF7EC7-CA68-4049-BEA3-63B6D3D8F0F6}">
      <dsp:nvSpPr>
        <dsp:cNvPr id="0" name=""/>
        <dsp:cNvSpPr/>
      </dsp:nvSpPr>
      <dsp:spPr>
        <a:xfrm>
          <a:off x="2185000" y="3536816"/>
          <a:ext cx="8740000" cy="99756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1" i="0" kern="1200"/>
            <a:t>The</a:t>
          </a:r>
          <a:r>
            <a:rPr lang="en-GB" sz="1400" b="0" i="0" kern="1200"/>
            <a:t> financial system is complex and deeply rooted, with </a:t>
          </a:r>
          <a:r>
            <a:rPr lang="en-GB" sz="1400" b="1" i="0" kern="1200"/>
            <a:t>wide</a:t>
          </a:r>
          <a:r>
            <a:rPr lang="en-GB" sz="1400" b="0" i="0" kern="1200"/>
            <a:t> networks and dependencies around the world. Any major transformation or </a:t>
          </a:r>
          <a:r>
            <a:rPr lang="en-GB" sz="1400" b="1" i="0" kern="1200"/>
            <a:t>asset</a:t>
          </a:r>
          <a:r>
            <a:rPr lang="en-GB" sz="1400" b="0" i="0" kern="1200"/>
            <a:t> transfer requires careful planning, </a:t>
          </a:r>
          <a:r>
            <a:rPr lang="en-GB" sz="1400" b="1" i="0" kern="1200"/>
            <a:t>coordination</a:t>
          </a:r>
          <a:r>
            <a:rPr lang="en-GB" sz="1400" b="0" i="0" kern="1200"/>
            <a:t> and adaptation to ensure stability and avoid disruptive consequences. </a:t>
          </a:r>
          <a:endParaRPr lang="en-US" sz="1400" kern="1200"/>
        </a:p>
      </dsp:txBody>
      <dsp:txXfrm>
        <a:off x="2214218" y="3566034"/>
        <a:ext cx="7301173" cy="939127"/>
      </dsp:txXfrm>
    </dsp:sp>
    <dsp:sp modelId="{1FD62063-70D4-4771-9857-871C70DC91F6}">
      <dsp:nvSpPr>
        <dsp:cNvPr id="0" name=""/>
        <dsp:cNvSpPr/>
      </dsp:nvSpPr>
      <dsp:spPr>
        <a:xfrm>
          <a:off x="8091584" y="764043"/>
          <a:ext cx="648416" cy="648416"/>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237478" y="764043"/>
        <a:ext cx="356628" cy="487933"/>
      </dsp:txXfrm>
    </dsp:sp>
    <dsp:sp modelId="{9D8F32FB-3D1E-409C-B169-A71CC09D4012}">
      <dsp:nvSpPr>
        <dsp:cNvPr id="0" name=""/>
        <dsp:cNvSpPr/>
      </dsp:nvSpPr>
      <dsp:spPr>
        <a:xfrm>
          <a:off x="8823559" y="1942981"/>
          <a:ext cx="648416" cy="648416"/>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969453" y="1942981"/>
        <a:ext cx="356628" cy="487933"/>
      </dsp:txXfrm>
    </dsp:sp>
    <dsp:sp modelId="{257C1053-D34B-460C-BB3E-EAF0FDB8B82C}">
      <dsp:nvSpPr>
        <dsp:cNvPr id="0" name=""/>
        <dsp:cNvSpPr/>
      </dsp:nvSpPr>
      <dsp:spPr>
        <a:xfrm>
          <a:off x="9544609" y="3121920"/>
          <a:ext cx="648416" cy="648416"/>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9690503" y="3121920"/>
        <a:ext cx="356628" cy="487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C3FA6-CA71-432F-94A0-779F889E457E}">
      <dsp:nvSpPr>
        <dsp:cNvPr id="0" name=""/>
        <dsp:cNvSpPr/>
      </dsp:nvSpPr>
      <dsp:spPr>
        <a:xfrm>
          <a:off x="0" y="0"/>
          <a:ext cx="8739754" cy="89384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V</a:t>
          </a:r>
          <a:r>
            <a:rPr lang="en-GB" sz="1600" b="0" i="0" kern="1200" dirty="0"/>
            <a:t>arious countries and groups, such as the BRICS countries, to explore alternatives to the dominance of the US dollar in the financial system Global. </a:t>
          </a:r>
          <a:endParaRPr lang="en-US" sz="1600" b="0" kern="1200" dirty="0"/>
        </a:p>
      </dsp:txBody>
      <dsp:txXfrm>
        <a:off x="26180" y="26180"/>
        <a:ext cx="7699691" cy="841489"/>
      </dsp:txXfrm>
    </dsp:sp>
    <dsp:sp modelId="{F0900918-F143-4407-91B5-17A467A5EF67}">
      <dsp:nvSpPr>
        <dsp:cNvPr id="0" name=""/>
        <dsp:cNvSpPr/>
      </dsp:nvSpPr>
      <dsp:spPr>
        <a:xfrm>
          <a:off x="731954" y="1056367"/>
          <a:ext cx="8739754" cy="89384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dirty="0"/>
            <a:t>The BRICS countries have announced their plan to introduce a new trading currency, which will be backed by gold.</a:t>
          </a:r>
          <a:endParaRPr lang="en-US" sz="1600" b="0" kern="1200" dirty="0"/>
        </a:p>
      </dsp:txBody>
      <dsp:txXfrm>
        <a:off x="758134" y="1082547"/>
        <a:ext cx="7374437" cy="841489"/>
      </dsp:txXfrm>
    </dsp:sp>
    <dsp:sp modelId="{2DBC099A-D4F6-40C7-AEA8-72227FC37E8E}">
      <dsp:nvSpPr>
        <dsp:cNvPr id="0" name=""/>
        <dsp:cNvSpPr/>
      </dsp:nvSpPr>
      <dsp:spPr>
        <a:xfrm>
          <a:off x="1452984" y="2112734"/>
          <a:ext cx="8739754" cy="89384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kern="1200" dirty="0"/>
            <a:t>Many Countries have also started to move away from US dollar and use other currencies for trades.</a:t>
          </a:r>
          <a:endParaRPr lang="en-US" sz="1600" b="0" kern="1200" dirty="0"/>
        </a:p>
      </dsp:txBody>
      <dsp:txXfrm>
        <a:off x="1479164" y="2138914"/>
        <a:ext cx="7385362" cy="841489"/>
      </dsp:txXfrm>
    </dsp:sp>
    <dsp:sp modelId="{AC52DC83-7915-47B3-8794-B51BCFC0E7F3}">
      <dsp:nvSpPr>
        <dsp:cNvPr id="0" name=""/>
        <dsp:cNvSpPr/>
      </dsp:nvSpPr>
      <dsp:spPr>
        <a:xfrm>
          <a:off x="2184938" y="3169101"/>
          <a:ext cx="8739754" cy="89384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0" i="0" kern="1200" dirty="0"/>
            <a:t>But it is not possible to determine whether a new currency such as the BRICS or a significant move away from the US dollar as the world's main reserve currency will happen or the US </a:t>
          </a:r>
          <a:r>
            <a:rPr lang="en-GB" sz="1600" b="0" kern="1200" dirty="0"/>
            <a:t>d</a:t>
          </a:r>
          <a:r>
            <a:rPr lang="en-GB" sz="1600" b="0" i="0" kern="1200" dirty="0"/>
            <a:t>ollar stand tall.</a:t>
          </a:r>
          <a:endParaRPr lang="en-US" sz="1600" b="0" kern="1200" dirty="0"/>
        </a:p>
      </dsp:txBody>
      <dsp:txXfrm>
        <a:off x="2211118" y="3195281"/>
        <a:ext cx="7374437" cy="841489"/>
      </dsp:txXfrm>
    </dsp:sp>
    <dsp:sp modelId="{74DB0456-C62E-40A4-A70C-7D9475680661}">
      <dsp:nvSpPr>
        <dsp:cNvPr id="0" name=""/>
        <dsp:cNvSpPr/>
      </dsp:nvSpPr>
      <dsp:spPr>
        <a:xfrm>
          <a:off x="8158752" y="684607"/>
          <a:ext cx="581001" cy="58100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289477" y="684607"/>
        <a:ext cx="319551" cy="437203"/>
      </dsp:txXfrm>
    </dsp:sp>
    <dsp:sp modelId="{E5DD5961-6B95-49D2-9347-6820BC16E890}">
      <dsp:nvSpPr>
        <dsp:cNvPr id="0" name=""/>
        <dsp:cNvSpPr/>
      </dsp:nvSpPr>
      <dsp:spPr>
        <a:xfrm>
          <a:off x="8890706" y="1740974"/>
          <a:ext cx="581001" cy="58100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021431" y="1740974"/>
        <a:ext cx="319551" cy="437203"/>
      </dsp:txXfrm>
    </dsp:sp>
    <dsp:sp modelId="{77E000EA-832F-4CD5-9318-1F656608F220}">
      <dsp:nvSpPr>
        <dsp:cNvPr id="0" name=""/>
        <dsp:cNvSpPr/>
      </dsp:nvSpPr>
      <dsp:spPr>
        <a:xfrm>
          <a:off x="9611736" y="2797341"/>
          <a:ext cx="581001" cy="581001"/>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742461" y="2797341"/>
        <a:ext cx="319551" cy="4372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C2AD9-81F0-4A05-9D10-E59D31442B71}">
      <dsp:nvSpPr>
        <dsp:cNvPr id="0" name=""/>
        <dsp:cNvSpPr/>
      </dsp:nvSpPr>
      <dsp:spPr>
        <a:xfrm>
          <a:off x="1076665" y="741839"/>
          <a:ext cx="1156148" cy="1156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DD272-47F7-4662-93C4-BF605CB1DBC6}">
      <dsp:nvSpPr>
        <dsp:cNvPr id="0" name=""/>
        <dsp:cNvSpPr/>
      </dsp:nvSpPr>
      <dsp:spPr>
        <a:xfrm>
          <a:off x="3098" y="2038905"/>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IN" sz="1600" kern="1200">
              <a:latin typeface="Times New Roman" panose="02020603050405020304" pitchFamily="18" charset="0"/>
              <a:cs typeface="Times New Roman" panose="02020603050405020304" pitchFamily="18" charset="0"/>
            </a:rPr>
            <a:t>Newly Emerging Sectors</a:t>
          </a:r>
          <a:endParaRPr lang="en-US" sz="1600" kern="1200">
            <a:latin typeface="Times New Roman" panose="02020603050405020304" pitchFamily="18" charset="0"/>
            <a:cs typeface="Times New Roman" panose="02020603050405020304" pitchFamily="18" charset="0"/>
          </a:endParaRPr>
        </a:p>
      </dsp:txBody>
      <dsp:txXfrm>
        <a:off x="3098" y="2038905"/>
        <a:ext cx="3303281" cy="495492"/>
      </dsp:txXfrm>
    </dsp:sp>
    <dsp:sp modelId="{B6031784-B675-4BCC-A445-1E3BA16911A0}">
      <dsp:nvSpPr>
        <dsp:cNvPr id="0" name=""/>
        <dsp:cNvSpPr/>
      </dsp:nvSpPr>
      <dsp:spPr>
        <a:xfrm>
          <a:off x="3098" y="2599941"/>
          <a:ext cx="3303281" cy="141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Font typeface="Arial" panose="020B0604020202020204" pitchFamily="34" charset="0"/>
            <a:buNone/>
          </a:pPr>
          <a:r>
            <a:rPr lang="en-IN" sz="1600" kern="1200" dirty="0">
              <a:latin typeface="Times New Roman" panose="02020603050405020304" pitchFamily="18" charset="0"/>
              <a:cs typeface="Times New Roman" panose="02020603050405020304" pitchFamily="18" charset="0"/>
            </a:rPr>
            <a:t>Healthcare and Telemedicine:</a:t>
          </a:r>
          <a:endParaRPr lang="en-US" sz="1600" kern="1200" dirty="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Font typeface="Arial" panose="020B0604020202020204" pitchFamily="34" charset="0"/>
            <a:buNone/>
          </a:pPr>
          <a:r>
            <a:rPr lang="en-GB" sz="1600" kern="1200" dirty="0">
              <a:latin typeface="Times New Roman" panose="02020603050405020304" pitchFamily="18" charset="0"/>
              <a:cs typeface="Times New Roman" panose="02020603050405020304" pitchFamily="18" charset="0"/>
            </a:rPr>
            <a:t>Online Education and Skill Development</a:t>
          </a:r>
          <a:endParaRPr lang="en-US" sz="1600" kern="1200" dirty="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Font typeface="Arial" panose="020B0604020202020204" pitchFamily="34" charset="0"/>
            <a:buNone/>
          </a:pPr>
          <a:r>
            <a:rPr lang="en-GB" sz="1600" b="0" i="0" kern="1200" dirty="0">
              <a:latin typeface="Times New Roman" panose="02020603050405020304" pitchFamily="18" charset="0"/>
              <a:cs typeface="Times New Roman" panose="02020603050405020304" pitchFamily="18" charset="0"/>
            </a:rPr>
            <a:t>Essential Goods and Services</a:t>
          </a:r>
          <a:endParaRPr lang="en-US" sz="1600" kern="1200" dirty="0">
            <a:latin typeface="Times New Roman" panose="02020603050405020304" pitchFamily="18" charset="0"/>
            <a:cs typeface="Times New Roman" panose="02020603050405020304" pitchFamily="18" charset="0"/>
          </a:endParaRPr>
        </a:p>
      </dsp:txBody>
      <dsp:txXfrm>
        <a:off x="3098" y="2599941"/>
        <a:ext cx="3303281" cy="1419062"/>
      </dsp:txXfrm>
    </dsp:sp>
    <dsp:sp modelId="{AAF21C04-7B15-4228-9D53-E1C8A5B1C39F}">
      <dsp:nvSpPr>
        <dsp:cNvPr id="0" name=""/>
        <dsp:cNvSpPr/>
      </dsp:nvSpPr>
      <dsp:spPr>
        <a:xfrm>
          <a:off x="4958020" y="741839"/>
          <a:ext cx="1156148" cy="1156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A6218A-A68B-46E8-8972-C0680C669D7A}">
      <dsp:nvSpPr>
        <dsp:cNvPr id="0" name=""/>
        <dsp:cNvSpPr/>
      </dsp:nvSpPr>
      <dsp:spPr>
        <a:xfrm>
          <a:off x="3884454" y="2038905"/>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kern="1200">
              <a:latin typeface="Times New Roman" panose="02020603050405020304" pitchFamily="18" charset="0"/>
              <a:cs typeface="Times New Roman" panose="02020603050405020304" pitchFamily="18" charset="0"/>
            </a:rPr>
            <a:t>Market Sectors Continuing to Grow</a:t>
          </a:r>
          <a:endParaRPr lang="en-US" sz="1600" kern="1200">
            <a:latin typeface="Times New Roman" panose="02020603050405020304" pitchFamily="18" charset="0"/>
            <a:cs typeface="Times New Roman" panose="02020603050405020304" pitchFamily="18" charset="0"/>
          </a:endParaRPr>
        </a:p>
      </dsp:txBody>
      <dsp:txXfrm>
        <a:off x="3884454" y="2038905"/>
        <a:ext cx="3303281" cy="495492"/>
      </dsp:txXfrm>
    </dsp:sp>
    <dsp:sp modelId="{6E918CED-58C6-47C7-A70A-459DD89DD404}">
      <dsp:nvSpPr>
        <dsp:cNvPr id="0" name=""/>
        <dsp:cNvSpPr/>
      </dsp:nvSpPr>
      <dsp:spPr>
        <a:xfrm>
          <a:off x="3884454" y="2599941"/>
          <a:ext cx="3303281" cy="141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Technology and E-commerce</a:t>
          </a:r>
          <a:endParaRPr lang="en-US" sz="1600" kern="120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None/>
          </a:pPr>
          <a:r>
            <a:rPr lang="en-GB" sz="1600" kern="1200">
              <a:latin typeface="Times New Roman" panose="02020603050405020304" pitchFamily="18" charset="0"/>
              <a:cs typeface="Times New Roman" panose="02020603050405020304" pitchFamily="18" charset="0"/>
            </a:rPr>
            <a:t>Renewable Energy and Sustainability</a:t>
          </a:r>
          <a:endParaRPr lang="en-US" sz="1600" kern="120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None/>
          </a:pPr>
          <a:r>
            <a:rPr lang="en-GB" sz="1600" kern="1200">
              <a:latin typeface="Times New Roman" panose="02020603050405020304" pitchFamily="18" charset="0"/>
              <a:cs typeface="Times New Roman" panose="02020603050405020304" pitchFamily="18" charset="0"/>
            </a:rPr>
            <a:t>Home Entertainment and Streaming Services</a:t>
          </a:r>
          <a:endParaRPr lang="en-US" sz="1600" kern="120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None/>
          </a:pPr>
          <a:r>
            <a:rPr lang="en-IN" sz="1600" kern="1200">
              <a:latin typeface="Times New Roman" panose="02020603050405020304" pitchFamily="18" charset="0"/>
              <a:cs typeface="Times New Roman" panose="02020603050405020304" pitchFamily="18" charset="0"/>
            </a:rPr>
            <a:t>Discount Retailers</a:t>
          </a:r>
          <a:endParaRPr lang="en-US" sz="1600" kern="1200">
            <a:latin typeface="Times New Roman" panose="02020603050405020304" pitchFamily="18" charset="0"/>
            <a:cs typeface="Times New Roman" panose="02020603050405020304" pitchFamily="18" charset="0"/>
          </a:endParaRPr>
        </a:p>
      </dsp:txBody>
      <dsp:txXfrm>
        <a:off x="3884454" y="2599941"/>
        <a:ext cx="3303281" cy="1419062"/>
      </dsp:txXfrm>
    </dsp:sp>
    <dsp:sp modelId="{F3B134B8-5B54-4E7D-85CD-111203E9F870}">
      <dsp:nvSpPr>
        <dsp:cNvPr id="0" name=""/>
        <dsp:cNvSpPr/>
      </dsp:nvSpPr>
      <dsp:spPr>
        <a:xfrm>
          <a:off x="8839376" y="741839"/>
          <a:ext cx="1156148" cy="1156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0E3ACA-0172-4EC8-ABC3-6938AC646D8F}">
      <dsp:nvSpPr>
        <dsp:cNvPr id="0" name=""/>
        <dsp:cNvSpPr/>
      </dsp:nvSpPr>
      <dsp:spPr>
        <a:xfrm>
          <a:off x="7765809" y="2038905"/>
          <a:ext cx="3303281" cy="495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0" i="0" kern="1200" dirty="0">
              <a:latin typeface="Times New Roman" panose="02020603050405020304" pitchFamily="18" charset="0"/>
              <a:cs typeface="Times New Roman" panose="02020603050405020304" pitchFamily="18" charset="0"/>
            </a:rPr>
            <a:t>Declining Sectors: </a:t>
          </a:r>
          <a:endParaRPr lang="en-US" sz="1600" kern="1200" dirty="0">
            <a:latin typeface="Times New Roman" panose="02020603050405020304" pitchFamily="18" charset="0"/>
            <a:cs typeface="Times New Roman" panose="02020603050405020304" pitchFamily="18" charset="0"/>
          </a:endParaRPr>
        </a:p>
      </dsp:txBody>
      <dsp:txXfrm>
        <a:off x="7765809" y="2038905"/>
        <a:ext cx="3303281" cy="495492"/>
      </dsp:txXfrm>
    </dsp:sp>
    <dsp:sp modelId="{D74FCF7B-6578-479B-A2D0-0A30309B4CC8}">
      <dsp:nvSpPr>
        <dsp:cNvPr id="0" name=""/>
        <dsp:cNvSpPr/>
      </dsp:nvSpPr>
      <dsp:spPr>
        <a:xfrm>
          <a:off x="7765809" y="2599941"/>
          <a:ext cx="3303281" cy="141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b="0" i="0" kern="1200">
              <a:latin typeface="Times New Roman" panose="02020603050405020304" pitchFamily="18" charset="0"/>
              <a:cs typeface="Times New Roman" panose="02020603050405020304" pitchFamily="18" charset="0"/>
            </a:rPr>
            <a:t>Luxury Goods and Travel</a:t>
          </a:r>
          <a:endParaRPr lang="en-US" sz="1600" kern="120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None/>
          </a:pPr>
          <a:r>
            <a:rPr lang="en-GB" sz="1600" b="0" i="0" kern="1200">
              <a:latin typeface="Times New Roman" panose="02020603050405020304" pitchFamily="18" charset="0"/>
              <a:cs typeface="Times New Roman" panose="02020603050405020304" pitchFamily="18" charset="0"/>
            </a:rPr>
            <a:t>Non-Essential Retail</a:t>
          </a:r>
          <a:endParaRPr lang="en-US" sz="1600" kern="1200">
            <a:latin typeface="Times New Roman" panose="02020603050405020304" pitchFamily="18" charset="0"/>
            <a:cs typeface="Times New Roman" panose="02020603050405020304" pitchFamily="18" charset="0"/>
          </a:endParaRPr>
        </a:p>
        <a:p>
          <a:pPr marL="0" lvl="0" indent="0" algn="ctr" defTabSz="711200">
            <a:lnSpc>
              <a:spcPct val="100000"/>
            </a:lnSpc>
            <a:spcBef>
              <a:spcPct val="0"/>
            </a:spcBef>
            <a:spcAft>
              <a:spcPct val="35000"/>
            </a:spcAft>
            <a:buNone/>
          </a:pPr>
          <a:r>
            <a:rPr lang="en-GB" sz="1600" b="0" i="0" kern="1200">
              <a:latin typeface="Times New Roman" panose="02020603050405020304" pitchFamily="18" charset="0"/>
              <a:cs typeface="Times New Roman" panose="02020603050405020304" pitchFamily="18" charset="0"/>
            </a:rPr>
            <a:t>Automotive</a:t>
          </a:r>
          <a:endParaRPr lang="en-US" sz="1600" kern="1200">
            <a:latin typeface="Times New Roman" panose="02020603050405020304" pitchFamily="18" charset="0"/>
            <a:cs typeface="Times New Roman" panose="02020603050405020304" pitchFamily="18" charset="0"/>
          </a:endParaRPr>
        </a:p>
      </dsp:txBody>
      <dsp:txXfrm>
        <a:off x="7765809" y="2599941"/>
        <a:ext cx="3303281" cy="14190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7/23/2023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7" name="Freeform 2">
            <a:extLst>
              <a:ext uri="{FF2B5EF4-FFF2-40B4-BE49-F238E27FC236}">
                <a16:creationId xmlns:a16="http://schemas.microsoft.com/office/drawing/2014/main" id="{A2F82B02-763A-22C2-A7B0-1E05C8CF9188}"/>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9">
            <a:extLst>
              <a:ext uri="{FF2B5EF4-FFF2-40B4-BE49-F238E27FC236}">
                <a16:creationId xmlns:a16="http://schemas.microsoft.com/office/drawing/2014/main" id="{A0B12B85-CC5A-CBA7-057B-3A178C5A8A1E}"/>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9" name="Straight Connector 8">
            <a:extLst>
              <a:ext uri="{FF2B5EF4-FFF2-40B4-BE49-F238E27FC236}">
                <a16:creationId xmlns:a16="http://schemas.microsoft.com/office/drawing/2014/main" id="{9BC69F2F-2B37-784E-0335-44C015862E4F}"/>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Freeform 1">
            <a:extLst>
              <a:ext uri="{FF2B5EF4-FFF2-40B4-BE49-F238E27FC236}">
                <a16:creationId xmlns:a16="http://schemas.microsoft.com/office/drawing/2014/main" id="{F1BE44BE-2EB4-45AD-7886-23BB342C562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3">
            <a:extLst>
              <a:ext uri="{FF2B5EF4-FFF2-40B4-BE49-F238E27FC236}">
                <a16:creationId xmlns:a16="http://schemas.microsoft.com/office/drawing/2014/main" id="{73BE2D99-2150-7694-E470-FB92FCBBA654}"/>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4">
            <a:extLst>
              <a:ext uri="{FF2B5EF4-FFF2-40B4-BE49-F238E27FC236}">
                <a16:creationId xmlns:a16="http://schemas.microsoft.com/office/drawing/2014/main" id="{D723DA96-DE03-9CE4-B7FE-73E2F557916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5">
            <a:extLst>
              <a:ext uri="{FF2B5EF4-FFF2-40B4-BE49-F238E27FC236}">
                <a16:creationId xmlns:a16="http://schemas.microsoft.com/office/drawing/2014/main" id="{BFC11702-590D-AC5E-539B-70FD005B5AE0}"/>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Tree>
    <p:extLst>
      <p:ext uri="{BB962C8B-B14F-4D97-AF65-F5344CB8AC3E}">
        <p14:creationId xmlns:p14="http://schemas.microsoft.com/office/powerpoint/2010/main" val="3019437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4" name="Footer Placeholder 3"/>
          <p:cNvSpPr>
            <a:spLocks noGrp="1"/>
          </p:cNvSpPr>
          <p:nvPr>
            <p:ph type="ftr" sz="quarter" idx="11"/>
          </p:nvPr>
        </p:nvSpPr>
        <p:spPr/>
        <p:txBody>
          <a:bodyPr/>
          <a:lstStyle/>
          <a:p>
            <a:r>
              <a:rPr lang="en-US"/>
              <a:t>Crypto: investing &amp; trading</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8169282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334262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0865234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9940160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021305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2180258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9232024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2049885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594239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428274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5" name="Footer Placeholder 4"/>
          <p:cNvSpPr>
            <a:spLocks noGrp="1"/>
          </p:cNvSpPr>
          <p:nvPr>
            <p:ph type="ftr" sz="quarter" idx="11"/>
          </p:nvPr>
        </p:nvSpPr>
        <p:spPr/>
        <p:txBody>
          <a:bodyPr/>
          <a:lstStyle/>
          <a:p>
            <a:r>
              <a:rPr lang="en-US"/>
              <a:t>Crypto: investing &amp; trading</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15">
            <a:extLst>
              <a:ext uri="{FF2B5EF4-FFF2-40B4-BE49-F238E27FC236}">
                <a16:creationId xmlns:a16="http://schemas.microsoft.com/office/drawing/2014/main" id="{4F46EE3C-342B-244D-5B35-AAC9F880E656}"/>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8">
            <a:extLst>
              <a:ext uri="{FF2B5EF4-FFF2-40B4-BE49-F238E27FC236}">
                <a16:creationId xmlns:a16="http://schemas.microsoft.com/office/drawing/2014/main" id="{2771E3B3-577B-26A2-A27A-D2C4F5D1548B}"/>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2">
            <a:extLst>
              <a:ext uri="{FF2B5EF4-FFF2-40B4-BE49-F238E27FC236}">
                <a16:creationId xmlns:a16="http://schemas.microsoft.com/office/drawing/2014/main" id="{8EB94740-6BB1-1B8F-72A2-EB0BC0FB75CA}"/>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974388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075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endParaRPr lang="en-US" dirty="0"/>
          </a:p>
        </p:txBody>
      </p:sp>
    </p:spTree>
    <p:extLst>
      <p:ext uri="{BB962C8B-B14F-4D97-AF65-F5344CB8AC3E}">
        <p14:creationId xmlns:p14="http://schemas.microsoft.com/office/powerpoint/2010/main" val="573405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2116403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7/23/2023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7" name="Freeform 3">
            <a:extLst>
              <a:ext uri="{FF2B5EF4-FFF2-40B4-BE49-F238E27FC236}">
                <a16:creationId xmlns:a16="http://schemas.microsoft.com/office/drawing/2014/main" id="{B6F1A1D9-9880-DEF3-9C64-7A668DB76C20}"/>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7EA11496-117D-7071-D520-4A75A3DF9951}"/>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5">
            <a:extLst>
              <a:ext uri="{FF2B5EF4-FFF2-40B4-BE49-F238E27FC236}">
                <a16:creationId xmlns:a16="http://schemas.microsoft.com/office/drawing/2014/main" id="{9D6A7BE4-1718-0950-FDEE-9DACE1FFA449}"/>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6">
            <a:extLst>
              <a:ext uri="{FF2B5EF4-FFF2-40B4-BE49-F238E27FC236}">
                <a16:creationId xmlns:a16="http://schemas.microsoft.com/office/drawing/2014/main" id="{C7C99BF7-B974-E7BB-308A-24E709887917}"/>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E12C2310-037B-0A51-E529-3B673AA83F8D}"/>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72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7/23/2023</a:t>
            </a:fld>
            <a:endParaRPr lang="en-US" dirty="0"/>
          </a:p>
        </p:txBody>
      </p:sp>
      <p:sp>
        <p:nvSpPr>
          <p:cNvPr id="6" name="Footer Placeholder 5"/>
          <p:cNvSpPr>
            <a:spLocks noGrp="1"/>
          </p:cNvSpPr>
          <p:nvPr>
            <p:ph type="ftr" sz="quarter" idx="11"/>
          </p:nvPr>
        </p:nvSpPr>
        <p:spPr/>
        <p:txBody>
          <a:bodyPr/>
          <a:lstStyle/>
          <a:p>
            <a:r>
              <a:rPr lang="en-US"/>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18901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7/23/2023</a:t>
            </a:fld>
            <a:endParaRPr lang="en-US" dirty="0"/>
          </a:p>
        </p:txBody>
      </p:sp>
      <p:sp>
        <p:nvSpPr>
          <p:cNvPr id="8" name="Footer Placeholder 7"/>
          <p:cNvSpPr>
            <a:spLocks noGrp="1"/>
          </p:cNvSpPr>
          <p:nvPr>
            <p:ph type="ftr" sz="quarter" idx="11"/>
          </p:nvPr>
        </p:nvSpPr>
        <p:spPr/>
        <p:txBody>
          <a:bodyPr/>
          <a:lstStyle/>
          <a:p>
            <a:r>
              <a:rPr lang="en-US"/>
              <a:t>Crypto: investing &amp; trading</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t>‹#›</a:t>
            </a:fld>
            <a:endParaRPr lang="en-US" dirty="0"/>
          </a:p>
        </p:txBody>
      </p:sp>
      <p:sp>
        <p:nvSpPr>
          <p:cNvPr id="10" name="Freeform 10">
            <a:extLst>
              <a:ext uri="{FF2B5EF4-FFF2-40B4-BE49-F238E27FC236}">
                <a16:creationId xmlns:a16="http://schemas.microsoft.com/office/drawing/2014/main" id="{6B167CBF-7EAE-08E7-2F48-22E72A4A3A87}"/>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35403E70-A524-A79C-D9A3-440A386AE0CE}"/>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733814EF-F652-3B13-2971-25F1E5260362}"/>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82180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4" name="Footer Placeholder 3"/>
          <p:cNvSpPr>
            <a:spLocks noGrp="1"/>
          </p:cNvSpPr>
          <p:nvPr>
            <p:ph type="ftr" sz="quarter" idx="11"/>
          </p:nvPr>
        </p:nvSpPr>
        <p:spPr/>
        <p:txBody>
          <a:bodyPr/>
          <a:lstStyle/>
          <a:p>
            <a:r>
              <a:rPr lang="en-US"/>
              <a:t>Crypto: investing &amp; trading</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24992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3" name="Footer Placeholder 2"/>
          <p:cNvSpPr>
            <a:spLocks noGrp="1"/>
          </p:cNvSpPr>
          <p:nvPr>
            <p:ph type="ftr" sz="quarter" idx="11"/>
          </p:nvPr>
        </p:nvSpPr>
        <p:spPr/>
        <p:txBody>
          <a:bodyPr/>
          <a:lstStyle/>
          <a:p>
            <a:r>
              <a:rPr lang="en-US"/>
              <a:t>Crypto: investing &amp; trading</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053453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6" name="Footer Placeholder 5"/>
          <p:cNvSpPr>
            <a:spLocks noGrp="1"/>
          </p:cNvSpPr>
          <p:nvPr>
            <p:ph type="ftr" sz="quarter" idx="11"/>
          </p:nvPr>
        </p:nvSpPr>
        <p:spPr/>
        <p:txBody>
          <a:bodyPr/>
          <a:lstStyle/>
          <a:p>
            <a:r>
              <a:rPr lang="en-US"/>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63462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7/23/2023</a:t>
            </a:fld>
            <a:endParaRPr lang="en-US" dirty="0"/>
          </a:p>
        </p:txBody>
      </p:sp>
      <p:sp>
        <p:nvSpPr>
          <p:cNvPr id="6" name="Footer Placeholder 5"/>
          <p:cNvSpPr>
            <a:spLocks noGrp="1"/>
          </p:cNvSpPr>
          <p:nvPr>
            <p:ph type="ftr" sz="quarter" idx="11"/>
          </p:nvPr>
        </p:nvSpPr>
        <p:spPr/>
        <p:txBody>
          <a:bodyPr/>
          <a:lstStyle/>
          <a:p>
            <a:r>
              <a:rPr lang="en-US"/>
              <a:t>Crypto: investing &amp; trading</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7051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AAD347D-5ACD-4C99-B74B-A9C85AD731AF}" type="datetimeFigureOut">
              <a:rPr lang="en-US" smtClean="0"/>
              <a:t>7/23/2023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Crypto: investing &amp; trading</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139DBC01-4862-8611-C1D8-849F6B784C32}"/>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91071"/>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ata.binance.vision/?prefix=data/spot/monthly/klines/XRPUSDT/1d/"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51" name="Rectangle 50">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37E5D304-4CE3-B8EA-7A9B-2CE109D60170}"/>
              </a:ext>
            </a:extLst>
          </p:cNvPr>
          <p:cNvSpPr>
            <a:spLocks noGrp="1"/>
          </p:cNvSpPr>
          <p:nvPr>
            <p:ph type="title"/>
          </p:nvPr>
        </p:nvSpPr>
        <p:spPr>
          <a:xfrm>
            <a:off x="4546886" y="91545"/>
            <a:ext cx="7491119" cy="5486930"/>
          </a:xfrm>
        </p:spPr>
        <p:txBody>
          <a:bodyPr vert="horz" lIns="91440" tIns="45720" rIns="91440" bIns="45720" rtlCol="0" anchor="ctr">
            <a:normAutofit/>
          </a:bodyPr>
          <a:lstStyle/>
          <a:p>
            <a:pPr marL="0" indent="0"/>
            <a:r>
              <a:rPr lang="en-US" sz="4800" b="1" dirty="0"/>
              <a:t>DATA ANALYSIS AND BUSINESS MANAGEMENT </a:t>
            </a:r>
            <a:br>
              <a:rPr lang="en-US" sz="4800" b="1" dirty="0"/>
            </a:br>
            <a:r>
              <a:rPr lang="en-US" sz="4800" b="1" dirty="0"/>
              <a:t>PROJECT</a:t>
            </a:r>
          </a:p>
        </p:txBody>
      </p:sp>
      <p:sp>
        <p:nvSpPr>
          <p:cNvPr id="3" name="Subtitle 2">
            <a:extLst>
              <a:ext uri="{FF2B5EF4-FFF2-40B4-BE49-F238E27FC236}">
                <a16:creationId xmlns:a16="http://schemas.microsoft.com/office/drawing/2014/main" id="{696329B1-2D04-0F3A-1081-C5117D8CE122}"/>
              </a:ext>
            </a:extLst>
          </p:cNvPr>
          <p:cNvSpPr>
            <a:spLocks noGrp="1"/>
          </p:cNvSpPr>
          <p:nvPr>
            <p:ph type="body" idx="1"/>
          </p:nvPr>
        </p:nvSpPr>
        <p:spPr>
          <a:xfrm>
            <a:off x="153988" y="704848"/>
            <a:ext cx="3227384" cy="4892675"/>
          </a:xfrm>
        </p:spPr>
        <p:txBody>
          <a:bodyPr vert="horz" lIns="91440" tIns="45720" rIns="91440" bIns="45720" rtlCol="0" anchor="ctr">
            <a:normAutofit/>
          </a:bodyPr>
          <a:lstStyle/>
          <a:p>
            <a:pPr algn="r"/>
            <a:r>
              <a:rPr lang="en-US" sz="2100" b="1" dirty="0">
                <a:solidFill>
                  <a:schemeClr val="tx1"/>
                </a:solidFill>
              </a:rPr>
              <a:t>Under the guidance of</a:t>
            </a:r>
          </a:p>
          <a:p>
            <a:pPr algn="r"/>
            <a:r>
              <a:rPr lang="en-US" sz="2100" b="1" dirty="0">
                <a:solidFill>
                  <a:schemeClr val="tx1"/>
                </a:solidFill>
              </a:rPr>
              <a:t>Dr. Talha A. Khan</a:t>
            </a:r>
          </a:p>
          <a:p>
            <a:pPr algn="r"/>
            <a:r>
              <a:rPr lang="en-US" sz="2100" b="1" dirty="0">
                <a:solidFill>
                  <a:schemeClr val="tx1"/>
                </a:solidFill>
              </a:rPr>
              <a:t>University of Europe for Applied Sciences</a:t>
            </a:r>
          </a:p>
          <a:p>
            <a:pPr algn="r"/>
            <a:r>
              <a:rPr lang="en-US" sz="2100" b="1" dirty="0">
                <a:solidFill>
                  <a:schemeClr val="tx1"/>
                </a:solidFill>
              </a:rPr>
              <a:t>Mr. E. George</a:t>
            </a:r>
          </a:p>
          <a:p>
            <a:pPr algn="r"/>
            <a:r>
              <a:rPr lang="en-US" sz="2100" b="1" dirty="0" err="1">
                <a:solidFill>
                  <a:schemeClr val="tx1"/>
                </a:solidFill>
              </a:rPr>
              <a:t>Avron</a:t>
            </a:r>
            <a:r>
              <a:rPr lang="en-US" sz="2100" b="1" dirty="0">
                <a:solidFill>
                  <a:schemeClr val="tx1"/>
                </a:solidFill>
              </a:rPr>
              <a:t> Global Ltd</a:t>
            </a:r>
          </a:p>
        </p:txBody>
      </p:sp>
      <p:cxnSp>
        <p:nvCxnSpPr>
          <p:cNvPr id="53" name="Straight Connector 52">
            <a:extLst>
              <a:ext uri="{FF2B5EF4-FFF2-40B4-BE49-F238E27FC236}">
                <a16:creationId xmlns:a16="http://schemas.microsoft.com/office/drawing/2014/main" id="{ABEC335A-D1CD-4687-AB54-7E9FEC72BC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32691"/>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D55FF-3559-E53A-E180-ECEBEFA0CA8E}"/>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a:solidFill>
                  <a:srgbClr val="FFFFFF"/>
                </a:solidFill>
              </a:rPr>
              <a:t>Additional analysis</a:t>
            </a:r>
          </a:p>
        </p:txBody>
      </p:sp>
      <p:sp useBgFill="1">
        <p:nvSpPr>
          <p:cNvPr id="24"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4D8D1EDB-380A-1104-FA30-D2B49B8A0A32}"/>
              </a:ext>
            </a:extLst>
          </p:cNvPr>
          <p:cNvPicPr>
            <a:picLocks noGrp="1" noChangeAspect="1"/>
          </p:cNvPicPr>
          <p:nvPr>
            <p:ph idx="1"/>
          </p:nvPr>
        </p:nvPicPr>
        <p:blipFill>
          <a:blip r:embed="rId2"/>
          <a:stretch>
            <a:fillRect/>
          </a:stretch>
        </p:blipFill>
        <p:spPr>
          <a:xfrm>
            <a:off x="1038843" y="950439"/>
            <a:ext cx="5763594" cy="4735985"/>
          </a:xfrm>
          <a:prstGeom prst="rect">
            <a:avLst/>
          </a:prstGeom>
        </p:spPr>
      </p:pic>
      <p:grpSp>
        <p:nvGrpSpPr>
          <p:cNvPr id="26" name="Group 25">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1204548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43" name="Group 31">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3" name="Straight Connector 32">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33">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35">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 name="Footer Placeholder 3">
            <a:extLst>
              <a:ext uri="{FF2B5EF4-FFF2-40B4-BE49-F238E27FC236}">
                <a16:creationId xmlns:a16="http://schemas.microsoft.com/office/drawing/2014/main" id="{9274BF65-E24F-EA34-3E06-A9EF3276CCAB}"/>
              </a:ext>
            </a:extLst>
          </p:cNvPr>
          <p:cNvSpPr>
            <a:spLocks noGrp="1"/>
          </p:cNvSpPr>
          <p:nvPr>
            <p:ph type="ftr" sz="quarter" idx="11"/>
          </p:nvPr>
        </p:nvSpPr>
        <p:spPr>
          <a:xfrm>
            <a:off x="684212" y="6172200"/>
            <a:ext cx="7543800" cy="365125"/>
          </a:xfrm>
        </p:spPr>
        <p:txBody>
          <a:bodyPr vert="horz" lIns="91440" tIns="45720" rIns="91440" bIns="45720" rtlCol="0" anchor="t">
            <a:normAutofit/>
          </a:bodyPr>
          <a:lstStyle/>
          <a:p>
            <a:pPr>
              <a:spcAft>
                <a:spcPts val="600"/>
              </a:spcAft>
            </a:pPr>
            <a:r>
              <a:rPr lang="en-US" b="0" i="0" kern="1200">
                <a:solidFill>
                  <a:srgbClr val="FFFFFF"/>
                </a:solidFill>
                <a:effectLst/>
                <a:latin typeface="+mn-lt"/>
                <a:ea typeface="+mn-ea"/>
                <a:cs typeface="+mn-cs"/>
              </a:rPr>
              <a:t>Crypto: investing &amp; trading</a:t>
            </a:r>
          </a:p>
        </p:txBody>
      </p:sp>
      <p:sp>
        <p:nvSpPr>
          <p:cNvPr id="5" name="Slide Number Placeholder 4">
            <a:extLst>
              <a:ext uri="{FF2B5EF4-FFF2-40B4-BE49-F238E27FC236}">
                <a16:creationId xmlns:a16="http://schemas.microsoft.com/office/drawing/2014/main" id="{A32D442E-2606-69FB-083C-A16E5E829CDD}"/>
              </a:ext>
            </a:extLst>
          </p:cNvPr>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294A09A9-5501-47C1-A89A-A340965A2BE2}" type="slidenum">
              <a:rPr lang="en-US">
                <a:solidFill>
                  <a:srgbClr val="FFFFFF"/>
                </a:solidFill>
              </a:rPr>
              <a:pPr>
                <a:spcAft>
                  <a:spcPts val="600"/>
                </a:spcAft>
              </a:pPr>
              <a:t>11</a:t>
            </a:fld>
            <a:endParaRPr lang="en-US">
              <a:solidFill>
                <a:srgbClr val="FFFFFF"/>
              </a:solidFill>
            </a:endParaRPr>
          </a:p>
        </p:txBody>
      </p:sp>
      <p:sp>
        <p:nvSpPr>
          <p:cNvPr id="2" name="Title 1">
            <a:extLst>
              <a:ext uri="{FF2B5EF4-FFF2-40B4-BE49-F238E27FC236}">
                <a16:creationId xmlns:a16="http://schemas.microsoft.com/office/drawing/2014/main" id="{5FD29CA3-26C5-416A-261F-5C3B2DEA7A05}"/>
              </a:ext>
            </a:extLst>
          </p:cNvPr>
          <p:cNvSpPr>
            <a:spLocks noGrp="1"/>
          </p:cNvSpPr>
          <p:nvPr>
            <p:ph type="title"/>
          </p:nvPr>
        </p:nvSpPr>
        <p:spPr>
          <a:xfrm>
            <a:off x="7757638" y="941424"/>
            <a:ext cx="4320062" cy="4637051"/>
          </a:xfrm>
        </p:spPr>
        <p:txBody>
          <a:bodyPr>
            <a:normAutofit/>
          </a:bodyPr>
          <a:lstStyle/>
          <a:p>
            <a:r>
              <a:rPr lang="en-IN" dirty="0">
                <a:solidFill>
                  <a:srgbClr val="FFFFFF"/>
                </a:solidFill>
                <a:latin typeface="Times New Roman" panose="02020603050405020304" pitchFamily="18" charset="0"/>
                <a:cs typeface="Times New Roman" panose="02020603050405020304" pitchFamily="18" charset="0"/>
              </a:rPr>
              <a:t>Relative Strength Index (</a:t>
            </a:r>
            <a:r>
              <a:rPr lang="en-IN" dirty="0" err="1">
                <a:solidFill>
                  <a:srgbClr val="FFFFFF"/>
                </a:solidFill>
                <a:latin typeface="Times New Roman" panose="02020603050405020304" pitchFamily="18" charset="0"/>
                <a:cs typeface="Times New Roman" panose="02020603050405020304" pitchFamily="18" charset="0"/>
              </a:rPr>
              <a:t>Rsi</a:t>
            </a:r>
            <a:r>
              <a:rPr lang="en-IN" dirty="0">
                <a:solidFill>
                  <a:srgbClr val="FFFFFF"/>
                </a:solidFill>
                <a:latin typeface="Times New Roman" panose="02020603050405020304" pitchFamily="18" charset="0"/>
                <a:cs typeface="Times New Roman" panose="02020603050405020304" pitchFamily="18" charset="0"/>
              </a:rPr>
              <a:t>)</a:t>
            </a:r>
          </a:p>
        </p:txBody>
      </p:sp>
      <p:graphicFrame>
        <p:nvGraphicFramePr>
          <p:cNvPr id="16" name="Content Placeholder 2">
            <a:extLst>
              <a:ext uri="{FF2B5EF4-FFF2-40B4-BE49-F238E27FC236}">
                <a16:creationId xmlns:a16="http://schemas.microsoft.com/office/drawing/2014/main" id="{91075685-20E8-8C8B-53D4-E438504C7FF7}"/>
              </a:ext>
            </a:extLst>
          </p:cNvPr>
          <p:cNvGraphicFramePr>
            <a:graphicFrameLocks noGrp="1"/>
          </p:cNvGraphicFramePr>
          <p:nvPr>
            <p:ph idx="1"/>
            <p:extLst>
              <p:ext uri="{D42A27DB-BD31-4B8C-83A1-F6EECF244321}">
                <p14:modId xmlns:p14="http://schemas.microsoft.com/office/powerpoint/2010/main" val="2236831763"/>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171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1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1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
            <a:extLst>
              <a:ext uri="{FF2B5EF4-FFF2-40B4-BE49-F238E27FC236}">
                <a16:creationId xmlns:a16="http://schemas.microsoft.com/office/drawing/2014/main" id="{D9EB0220-D7EF-2753-9623-639DD0FEA5E4}"/>
              </a:ext>
            </a:extLst>
          </p:cNvPr>
          <p:cNvPicPr>
            <a:picLocks noGrp="1" noChangeAspect="1"/>
          </p:cNvPicPr>
          <p:nvPr>
            <p:ph idx="1"/>
          </p:nvPr>
        </p:nvPicPr>
        <p:blipFill>
          <a:blip r:embed="rId2"/>
          <a:stretch>
            <a:fillRect/>
          </a:stretch>
        </p:blipFill>
        <p:spPr>
          <a:xfrm>
            <a:off x="792480" y="1686344"/>
            <a:ext cx="10607040" cy="3155593"/>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684768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6" name="Straight Connector 44">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46">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48">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50">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52">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71" name="Rectangle 54">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635DF-917D-F578-2758-FDA644EDB308}"/>
              </a:ext>
            </a:extLst>
          </p:cNvPr>
          <p:cNvSpPr>
            <a:spLocks noGrp="1"/>
          </p:cNvSpPr>
          <p:nvPr>
            <p:ph type="title"/>
          </p:nvPr>
        </p:nvSpPr>
        <p:spPr>
          <a:xfrm>
            <a:off x="7532710" y="628617"/>
            <a:ext cx="3971902" cy="3028983"/>
          </a:xfrm>
        </p:spPr>
        <p:txBody>
          <a:bodyPr vert="horz" lIns="91440" tIns="45720" rIns="91440" bIns="45720" rtlCol="0" anchor="b">
            <a:normAutofit/>
          </a:bodyPr>
          <a:lstStyle/>
          <a:p>
            <a:r>
              <a:rPr lang="en-US" sz="4800">
                <a:solidFill>
                  <a:srgbClr val="FFFFFF"/>
                </a:solidFill>
              </a:rPr>
              <a:t>Relative Strength Index (Rsi)</a:t>
            </a:r>
          </a:p>
        </p:txBody>
      </p:sp>
      <p:sp useBgFill="1">
        <p:nvSpPr>
          <p:cNvPr id="72"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47FCED8-B88A-54A9-D58C-FF2688F5B326}"/>
              </a:ext>
            </a:extLst>
          </p:cNvPr>
          <p:cNvPicPr>
            <a:picLocks noGrp="1" noChangeAspect="1"/>
          </p:cNvPicPr>
          <p:nvPr>
            <p:ph idx="1"/>
          </p:nvPr>
        </p:nvPicPr>
        <p:blipFill>
          <a:blip r:embed="rId2"/>
          <a:stretch>
            <a:fillRect/>
          </a:stretch>
        </p:blipFill>
        <p:spPr>
          <a:xfrm>
            <a:off x="630827" y="1171575"/>
            <a:ext cx="6368484" cy="3713691"/>
          </a:xfrm>
          <a:prstGeom prst="rect">
            <a:avLst/>
          </a:prstGeom>
        </p:spPr>
      </p:pic>
      <p:grpSp>
        <p:nvGrpSpPr>
          <p:cNvPr id="73" name="Group 58">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60" name="Straight Connector 59">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50664508"/>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52" name="Straight Connector 3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3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3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3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3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57" name="Rectangle 40">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gradFill>
            <a:gsLst>
              <a:gs pos="10000">
                <a:schemeClr val="bg1">
                  <a:tint val="97000"/>
                  <a:hueMod val="92000"/>
                  <a:satMod val="169000"/>
                  <a:lumMod val="164000"/>
                </a:schemeClr>
              </a:gs>
              <a:gs pos="100000">
                <a:schemeClr val="bg1">
                  <a:shade val="96000"/>
                  <a:satMod val="120000"/>
                  <a:lumMod val="90000"/>
                </a:schemeClr>
              </a:gs>
            </a:gsLst>
            <a:lin ang="612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Graphs and plots layered on a blue digital screen">
            <a:extLst>
              <a:ext uri="{FF2B5EF4-FFF2-40B4-BE49-F238E27FC236}">
                <a16:creationId xmlns:a16="http://schemas.microsoft.com/office/drawing/2014/main" id="{DF679F91-EF5C-AE77-F9F1-19CFC3ABF0ED}"/>
              </a:ext>
            </a:extLst>
          </p:cNvPr>
          <p:cNvPicPr>
            <a:picLocks noChangeAspect="1"/>
          </p:cNvPicPr>
          <p:nvPr/>
        </p:nvPicPr>
        <p:blipFill rotWithShape="1">
          <a:blip r:embed="rId2">
            <a:alphaModFix amt="25000"/>
          </a:blip>
          <a:srcRect t="12171" b="12829"/>
          <a:stretch/>
        </p:blipFill>
        <p:spPr>
          <a:xfrm>
            <a:off x="20" y="10"/>
            <a:ext cx="12191980" cy="6857990"/>
          </a:xfrm>
          <a:prstGeom prst="rect">
            <a:avLst/>
          </a:prstGeom>
        </p:spPr>
      </p:pic>
      <p:sp>
        <p:nvSpPr>
          <p:cNvPr id="2" name="Title 1">
            <a:extLst>
              <a:ext uri="{FF2B5EF4-FFF2-40B4-BE49-F238E27FC236}">
                <a16:creationId xmlns:a16="http://schemas.microsoft.com/office/drawing/2014/main" id="{8FBFE661-0CC6-22AD-0BE2-D000A018118E}"/>
              </a:ext>
            </a:extLst>
          </p:cNvPr>
          <p:cNvSpPr>
            <a:spLocks noGrp="1"/>
          </p:cNvSpPr>
          <p:nvPr>
            <p:ph type="title"/>
          </p:nvPr>
        </p:nvSpPr>
        <p:spPr>
          <a:xfrm>
            <a:off x="684212" y="685800"/>
            <a:ext cx="11081690" cy="3132668"/>
          </a:xfrm>
        </p:spPr>
        <p:txBody>
          <a:bodyPr vert="horz" lIns="91440" tIns="45720" rIns="91440" bIns="45720" rtlCol="0" anchor="b">
            <a:normAutofit/>
          </a:bodyPr>
          <a:lstStyle/>
          <a:p>
            <a:pPr algn="ctr"/>
            <a:r>
              <a:rPr lang="en-US" sz="4800" b="1" dirty="0">
                <a:latin typeface="Times New Roman" panose="02020603050405020304" pitchFamily="18" charset="0"/>
                <a:cs typeface="Times New Roman" panose="02020603050405020304" pitchFamily="18" charset="0"/>
              </a:rPr>
              <a:t>Exploratory Analysis</a:t>
            </a:r>
          </a:p>
        </p:txBody>
      </p:sp>
      <p:grpSp>
        <p:nvGrpSpPr>
          <p:cNvPr id="58" name="Group 42">
            <a:extLst>
              <a:ext uri="{FF2B5EF4-FFF2-40B4-BE49-F238E27FC236}">
                <a16:creationId xmlns:a16="http://schemas.microsoft.com/office/drawing/2014/main" id="{EA75029C-64B9-41D0-9540-75846D4B0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9144"/>
            <a:ext cx="6080656" cy="6163733"/>
            <a:chOff x="6108170" y="8467"/>
            <a:chExt cx="6080656" cy="6163733"/>
          </a:xfrm>
        </p:grpSpPr>
        <p:cxnSp>
          <p:nvCxnSpPr>
            <p:cNvPr id="44" name="Straight Connector 43">
              <a:extLst>
                <a:ext uri="{FF2B5EF4-FFF2-40B4-BE49-F238E27FC236}">
                  <a16:creationId xmlns:a16="http://schemas.microsoft.com/office/drawing/2014/main" id="{4AF6B07A-A0CD-4593-B501-E1D50968C7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44">
              <a:extLst>
                <a:ext uri="{FF2B5EF4-FFF2-40B4-BE49-F238E27FC236}">
                  <a16:creationId xmlns:a16="http://schemas.microsoft.com/office/drawing/2014/main" id="{E1C2E537-D046-43E9-B78A-8D770E4C0F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F1ED42C-32AB-4AA5-B9D5-2ADF552B03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2B69715-83DD-4F53-8564-D95D5D238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5BC2EBE-B4C1-42F9-9914-0F430C0600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012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9" name="Straight Connector 18">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5" name="Rectangle 24">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92BA9E8-9B80-76C0-5CAD-ABE487F7699D}"/>
              </a:ext>
            </a:extLst>
          </p:cNvPr>
          <p:cNvSpPr>
            <a:spLocks noGrp="1"/>
          </p:cNvSpPr>
          <p:nvPr>
            <p:ph sz="half" idx="1"/>
          </p:nvPr>
        </p:nvSpPr>
        <p:spPr>
          <a:xfrm>
            <a:off x="792480" y="787423"/>
            <a:ext cx="3736725" cy="4953435"/>
          </a:xfrm>
        </p:spPr>
        <p:txBody>
          <a:bodyPr/>
          <a:lstStyle/>
          <a:p>
            <a:pPr marL="0" indent="0" defTabSz="429768">
              <a:spcAft>
                <a:spcPts val="564"/>
              </a:spcAft>
              <a:buNone/>
            </a:pPr>
            <a:r>
              <a:rPr lang="en-IN" sz="1880" kern="1200" cap="none" dirty="0">
                <a:solidFill>
                  <a:schemeClr val="bg2">
                    <a:lumMod val="75000"/>
                  </a:schemeClr>
                </a:solidFill>
                <a:effectLst/>
                <a:latin typeface="+mn-lt"/>
                <a:ea typeface="+mn-ea"/>
                <a:cs typeface="+mn-cs"/>
              </a:rPr>
              <a:t>1.What is the trend in price data?</a:t>
            </a:r>
          </a:p>
          <a:p>
            <a:pPr marL="0" indent="0" defTabSz="429768">
              <a:spcAft>
                <a:spcPts val="564"/>
              </a:spcAft>
              <a:buNone/>
            </a:pPr>
            <a:r>
              <a:rPr lang="en-IN" sz="1880" kern="1200" cap="none" dirty="0">
                <a:solidFill>
                  <a:schemeClr val="bg2">
                    <a:lumMod val="75000"/>
                  </a:schemeClr>
                </a:solidFill>
                <a:effectLst/>
                <a:latin typeface="+mn-lt"/>
                <a:ea typeface="+mn-ea"/>
                <a:cs typeface="+mn-cs"/>
              </a:rPr>
              <a:t>Date is on the X axis and Price is on the Y axis.</a:t>
            </a:r>
          </a:p>
          <a:p>
            <a:pPr marL="0" indent="0" defTabSz="429768">
              <a:spcAft>
                <a:spcPts val="564"/>
              </a:spcAft>
              <a:buNone/>
            </a:pPr>
            <a:r>
              <a:rPr lang="en-IN" sz="1880" kern="1200" cap="none" dirty="0">
                <a:solidFill>
                  <a:schemeClr val="bg2">
                    <a:lumMod val="75000"/>
                  </a:schemeClr>
                </a:solidFill>
                <a:effectLst/>
                <a:latin typeface="+mn-lt"/>
                <a:ea typeface="+mn-ea"/>
                <a:cs typeface="+mn-cs"/>
              </a:rPr>
              <a:t>Overall, it is seen that the Price is undergoing a downward trend during the time period.</a:t>
            </a:r>
          </a:p>
          <a:p>
            <a:pPr marL="0" indent="0">
              <a:buNone/>
            </a:pPr>
            <a:endParaRPr lang="en-IN" dirty="0"/>
          </a:p>
        </p:txBody>
      </p:sp>
      <p:pic>
        <p:nvPicPr>
          <p:cNvPr id="13" name="Content Placeholder 12">
            <a:extLst>
              <a:ext uri="{FF2B5EF4-FFF2-40B4-BE49-F238E27FC236}">
                <a16:creationId xmlns:a16="http://schemas.microsoft.com/office/drawing/2014/main" id="{F9A599CE-AEA4-396E-9F02-95BB056386D6}"/>
              </a:ext>
            </a:extLst>
          </p:cNvPr>
          <p:cNvPicPr>
            <a:picLocks noGrp="1" noChangeAspect="1"/>
          </p:cNvPicPr>
          <p:nvPr>
            <p:ph sz="half" idx="2"/>
          </p:nvPr>
        </p:nvPicPr>
        <p:blipFill>
          <a:blip r:embed="rId2"/>
          <a:stretch>
            <a:fillRect/>
          </a:stretch>
        </p:blipFill>
        <p:spPr>
          <a:xfrm>
            <a:off x="4680016" y="1280078"/>
            <a:ext cx="6719504" cy="3842719"/>
          </a:xfrm>
        </p:spPr>
      </p:pic>
    </p:spTree>
    <p:extLst>
      <p:ext uri="{BB962C8B-B14F-4D97-AF65-F5344CB8AC3E}">
        <p14:creationId xmlns:p14="http://schemas.microsoft.com/office/powerpoint/2010/main" val="113373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0" name="Rectangle 19">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46CAF1-F88C-F0B5-6F47-C4DAB6C41240}"/>
              </a:ext>
            </a:extLst>
          </p:cNvPr>
          <p:cNvSpPr>
            <a:spLocks noGrp="1"/>
          </p:cNvSpPr>
          <p:nvPr>
            <p:ph sz="half" idx="1"/>
          </p:nvPr>
        </p:nvSpPr>
        <p:spPr>
          <a:xfrm>
            <a:off x="1004025" y="786117"/>
            <a:ext cx="3891825" cy="4956048"/>
          </a:xfrm>
        </p:spPr>
        <p:txBody>
          <a:bodyPr/>
          <a:lstStyle/>
          <a:p>
            <a:pPr marL="0" indent="0" defTabSz="429768">
              <a:spcAft>
                <a:spcPts val="564"/>
              </a:spcAft>
              <a:buNone/>
            </a:pPr>
            <a:r>
              <a:rPr lang="en-IN" sz="1880" kern="1200" cap="none" dirty="0">
                <a:solidFill>
                  <a:schemeClr val="bg2">
                    <a:lumMod val="75000"/>
                  </a:schemeClr>
                </a:solidFill>
                <a:effectLst/>
                <a:latin typeface="+mn-lt"/>
                <a:ea typeface="+mn-ea"/>
                <a:cs typeface="+mn-cs"/>
              </a:rPr>
              <a:t>2. What is the Volume trend?</a:t>
            </a:r>
          </a:p>
          <a:p>
            <a:pPr marL="0" indent="0" defTabSz="429768">
              <a:spcAft>
                <a:spcPts val="564"/>
              </a:spcAft>
              <a:buNone/>
            </a:pPr>
            <a:r>
              <a:rPr lang="en-IN" sz="1880" kern="1200" cap="none" dirty="0">
                <a:solidFill>
                  <a:schemeClr val="bg2">
                    <a:lumMod val="75000"/>
                  </a:schemeClr>
                </a:solidFill>
                <a:effectLst/>
                <a:latin typeface="+mn-lt"/>
                <a:ea typeface="+mn-ea"/>
                <a:cs typeface="+mn-cs"/>
              </a:rPr>
              <a:t> Date is in the X axis and Volume in the Y axis.</a:t>
            </a:r>
          </a:p>
          <a:p>
            <a:pPr marL="0" indent="0" defTabSz="429768">
              <a:spcAft>
                <a:spcPts val="564"/>
              </a:spcAft>
              <a:buNone/>
            </a:pPr>
            <a:r>
              <a:rPr lang="en-IN" sz="1880" kern="1200" cap="none" dirty="0">
                <a:solidFill>
                  <a:schemeClr val="bg2">
                    <a:lumMod val="75000"/>
                  </a:schemeClr>
                </a:solidFill>
                <a:effectLst/>
                <a:latin typeface="+mn-lt"/>
                <a:ea typeface="+mn-ea"/>
                <a:cs typeface="+mn-cs"/>
              </a:rPr>
              <a:t>It is observed that Volume is showing an upward trend during the time period.</a:t>
            </a:r>
            <a:endParaRPr lang="en-IN" dirty="0"/>
          </a:p>
        </p:txBody>
      </p:sp>
      <p:pic>
        <p:nvPicPr>
          <p:cNvPr id="8" name="Content Placeholder 7">
            <a:extLst>
              <a:ext uri="{FF2B5EF4-FFF2-40B4-BE49-F238E27FC236}">
                <a16:creationId xmlns:a16="http://schemas.microsoft.com/office/drawing/2014/main" id="{32CAE01F-D1C0-A16B-1DEA-3793727DE350}"/>
              </a:ext>
            </a:extLst>
          </p:cNvPr>
          <p:cNvPicPr>
            <a:picLocks noGrp="1" noChangeAspect="1"/>
          </p:cNvPicPr>
          <p:nvPr>
            <p:ph sz="half" idx="2"/>
          </p:nvPr>
        </p:nvPicPr>
        <p:blipFill>
          <a:blip r:embed="rId2"/>
          <a:stretch>
            <a:fillRect/>
          </a:stretch>
        </p:blipFill>
        <p:spPr>
          <a:xfrm>
            <a:off x="5253036" y="1676400"/>
            <a:ext cx="6100764" cy="3214364"/>
          </a:xfrm>
        </p:spPr>
      </p:pic>
    </p:spTree>
    <p:extLst>
      <p:ext uri="{BB962C8B-B14F-4D97-AF65-F5344CB8AC3E}">
        <p14:creationId xmlns:p14="http://schemas.microsoft.com/office/powerpoint/2010/main" val="210130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CB803A-2473-0D50-9E41-76FF5E9117E0}"/>
              </a:ext>
            </a:extLst>
          </p:cNvPr>
          <p:cNvSpPr>
            <a:spLocks noGrp="1"/>
          </p:cNvSpPr>
          <p:nvPr>
            <p:ph sz="half" idx="1"/>
          </p:nvPr>
        </p:nvSpPr>
        <p:spPr>
          <a:xfrm>
            <a:off x="684212" y="810705"/>
            <a:ext cx="3633264" cy="5132895"/>
          </a:xfrm>
        </p:spPr>
        <p:txBody>
          <a:bodyPr>
            <a:normAutofit lnSpcReduction="10000"/>
          </a:bodyPr>
          <a:lstStyle/>
          <a:p>
            <a:pPr marL="0" indent="0">
              <a:buNone/>
            </a:pPr>
            <a:r>
              <a:rPr lang="en-GB" dirty="0">
                <a:solidFill>
                  <a:schemeClr val="tx1"/>
                </a:solidFill>
                <a:latin typeface="Times New Roman" panose="02020603050405020304" pitchFamily="18" charset="0"/>
                <a:cs typeface="Times New Roman" panose="02020603050405020304" pitchFamily="18" charset="0"/>
              </a:rPr>
              <a:t>3.Are there certain days in the month where volume is higher/ lower than normal?</a:t>
            </a:r>
          </a:p>
          <a:p>
            <a:r>
              <a:rPr lang="en-GB" dirty="0">
                <a:solidFill>
                  <a:schemeClr val="tx1"/>
                </a:solidFill>
                <a:latin typeface="Times New Roman" panose="02020603050405020304" pitchFamily="18" charset="0"/>
                <a:cs typeface="Times New Roman" panose="02020603050405020304" pitchFamily="18" charset="0"/>
              </a:rPr>
              <a:t>Higher Volumes</a:t>
            </a:r>
          </a:p>
          <a:p>
            <a:pPr lvl="1"/>
            <a:r>
              <a:rPr lang="en-GB" dirty="0">
                <a:solidFill>
                  <a:schemeClr val="tx1"/>
                </a:solidFill>
                <a:latin typeface="Times New Roman" panose="02020603050405020304" pitchFamily="18" charset="0"/>
                <a:cs typeface="Times New Roman" panose="02020603050405020304" pitchFamily="18" charset="0"/>
              </a:rPr>
              <a:t>08-02-2022</a:t>
            </a:r>
          </a:p>
          <a:p>
            <a:pPr lvl="1"/>
            <a:r>
              <a:rPr lang="en-GB" dirty="0">
                <a:solidFill>
                  <a:schemeClr val="tx1"/>
                </a:solidFill>
                <a:latin typeface="Times New Roman" panose="02020603050405020304" pitchFamily="18" charset="0"/>
                <a:cs typeface="Times New Roman" panose="02020603050405020304" pitchFamily="18" charset="0"/>
              </a:rPr>
              <a:t>11-05-2022</a:t>
            </a:r>
          </a:p>
          <a:p>
            <a:pPr lvl="1"/>
            <a:r>
              <a:rPr lang="en-GB" dirty="0">
                <a:solidFill>
                  <a:schemeClr val="tx1"/>
                </a:solidFill>
                <a:latin typeface="Times New Roman" panose="02020603050405020304" pitchFamily="18" charset="0"/>
                <a:cs typeface="Times New Roman" panose="02020603050405020304" pitchFamily="18" charset="0"/>
              </a:rPr>
              <a:t>13-06-2022</a:t>
            </a:r>
          </a:p>
          <a:p>
            <a:pPr lvl="1"/>
            <a:r>
              <a:rPr lang="en-GB" dirty="0">
                <a:solidFill>
                  <a:schemeClr val="tx1"/>
                </a:solidFill>
                <a:latin typeface="Times New Roman" panose="02020603050405020304" pitchFamily="18" charset="0"/>
                <a:cs typeface="Times New Roman" panose="02020603050405020304" pitchFamily="18" charset="0"/>
              </a:rPr>
              <a:t>22-09-2022</a:t>
            </a:r>
          </a:p>
          <a:p>
            <a:pPr lvl="1"/>
            <a:r>
              <a:rPr lang="en-GB" dirty="0">
                <a:solidFill>
                  <a:schemeClr val="tx1"/>
                </a:solidFill>
                <a:latin typeface="Times New Roman" panose="02020603050405020304" pitchFamily="18" charset="0"/>
                <a:cs typeface="Times New Roman" panose="02020603050405020304" pitchFamily="18" charset="0"/>
              </a:rPr>
              <a:t>21-03-2023 </a:t>
            </a:r>
            <a:endParaRPr lang="en-IN" dirty="0">
              <a:solidFill>
                <a:schemeClr val="tx1"/>
              </a:solidFill>
              <a:latin typeface="Times New Roman" panose="02020603050405020304" pitchFamily="18" charset="0"/>
              <a:cs typeface="Times New Roman" panose="02020603050405020304" pitchFamily="18" charset="0"/>
            </a:endParaRPr>
          </a:p>
          <a:p>
            <a:r>
              <a:rPr lang="en-GB" dirty="0">
                <a:solidFill>
                  <a:schemeClr val="tx1"/>
                </a:solidFill>
                <a:latin typeface="Times New Roman" panose="02020603050405020304" pitchFamily="18" charset="0"/>
                <a:cs typeface="Times New Roman" panose="02020603050405020304" pitchFamily="18" charset="0"/>
              </a:rPr>
              <a:t>Lower Volumes</a:t>
            </a:r>
          </a:p>
          <a:p>
            <a:pPr lvl="1"/>
            <a:r>
              <a:rPr lang="en-GB" dirty="0">
                <a:solidFill>
                  <a:schemeClr val="tx1"/>
                </a:solidFill>
                <a:latin typeface="Times New Roman" panose="02020603050405020304" pitchFamily="18" charset="0"/>
                <a:cs typeface="Times New Roman" panose="02020603050405020304" pitchFamily="18" charset="0"/>
              </a:rPr>
              <a:t>05-08-2022</a:t>
            </a:r>
          </a:p>
          <a:p>
            <a:pPr lvl="1"/>
            <a:r>
              <a:rPr lang="en-GB" dirty="0">
                <a:solidFill>
                  <a:schemeClr val="tx1"/>
                </a:solidFill>
                <a:latin typeface="Times New Roman" panose="02020603050405020304" pitchFamily="18" charset="0"/>
                <a:cs typeface="Times New Roman" panose="02020603050405020304" pitchFamily="18" charset="0"/>
              </a:rPr>
              <a:t>04-09-2022</a:t>
            </a:r>
          </a:p>
          <a:p>
            <a:pPr lvl="1"/>
            <a:r>
              <a:rPr lang="en-GB" dirty="0">
                <a:solidFill>
                  <a:schemeClr val="tx1"/>
                </a:solidFill>
                <a:latin typeface="Times New Roman" panose="02020603050405020304" pitchFamily="18" charset="0"/>
                <a:cs typeface="Times New Roman" panose="02020603050405020304" pitchFamily="18" charset="0"/>
              </a:rPr>
              <a:t>24-12-2022</a:t>
            </a:r>
          </a:p>
          <a:p>
            <a:pPr marL="457200" lvl="1" indent="0">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8" name="Content Placeholder 7" descr="A screenshot of a computer">
            <a:extLst>
              <a:ext uri="{FF2B5EF4-FFF2-40B4-BE49-F238E27FC236}">
                <a16:creationId xmlns:a16="http://schemas.microsoft.com/office/drawing/2014/main" id="{ABC10A34-2F64-C9F4-6EEB-A0A64E99AF0C}"/>
              </a:ext>
            </a:extLst>
          </p:cNvPr>
          <p:cNvPicPr>
            <a:picLocks noGrp="1" noChangeAspect="1"/>
          </p:cNvPicPr>
          <p:nvPr>
            <p:ph sz="half" idx="2"/>
          </p:nvPr>
        </p:nvPicPr>
        <p:blipFill>
          <a:blip r:embed="rId2"/>
          <a:stretch>
            <a:fillRect/>
          </a:stretch>
        </p:blipFill>
        <p:spPr>
          <a:xfrm>
            <a:off x="4543426" y="886120"/>
            <a:ext cx="7211799" cy="5057480"/>
          </a:xfrm>
        </p:spPr>
      </p:pic>
    </p:spTree>
    <p:extLst>
      <p:ext uri="{BB962C8B-B14F-4D97-AF65-F5344CB8AC3E}">
        <p14:creationId xmlns:p14="http://schemas.microsoft.com/office/powerpoint/2010/main" val="623804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BD0ED-022C-52A2-9F1E-90C2A2567D4F}"/>
              </a:ext>
            </a:extLst>
          </p:cNvPr>
          <p:cNvSpPr>
            <a:spLocks noGrp="1"/>
          </p:cNvSpPr>
          <p:nvPr>
            <p:ph sz="half" idx="1"/>
          </p:nvPr>
        </p:nvSpPr>
        <p:spPr>
          <a:xfrm>
            <a:off x="1127272" y="685800"/>
            <a:ext cx="4217726" cy="5257800"/>
          </a:xfrm>
        </p:spPr>
        <p:txBody>
          <a:bodyPr>
            <a:normAutofit/>
          </a:bodyPr>
          <a:lstStyle/>
          <a:p>
            <a:pPr marL="0" indent="0" algn="just">
              <a:buNone/>
            </a:pPr>
            <a:r>
              <a:rPr lang="en-GB" dirty="0">
                <a:solidFill>
                  <a:schemeClr val="tx1"/>
                </a:solidFill>
                <a:latin typeface="Times New Roman" panose="02020603050405020304" pitchFamily="18" charset="0"/>
                <a:cs typeface="Times New Roman" panose="02020603050405020304" pitchFamily="18" charset="0"/>
              </a:rPr>
              <a:t>4.Are there certain months where prices are higher / lower than normal? </a:t>
            </a:r>
          </a:p>
          <a:p>
            <a:pPr marL="0" indent="0" algn="just">
              <a:buNone/>
            </a:pPr>
            <a:r>
              <a:rPr lang="en-GB" dirty="0">
                <a:solidFill>
                  <a:schemeClr val="tx1"/>
                </a:solidFill>
                <a:latin typeface="Times New Roman" panose="02020603050405020304" pitchFamily="18" charset="0"/>
                <a:cs typeface="Times New Roman" panose="02020603050405020304" pitchFamily="18" charset="0"/>
              </a:rPr>
              <a:t>Normal value ranges between .35 and .5 </a:t>
            </a:r>
          </a:p>
          <a:p>
            <a:pPr marL="0" indent="0" algn="just">
              <a:buNone/>
            </a:pPr>
            <a:r>
              <a:rPr lang="en-GB" dirty="0">
                <a:solidFill>
                  <a:schemeClr val="tx1"/>
                </a:solidFill>
                <a:latin typeface="Times New Roman" panose="02020603050405020304" pitchFamily="18" charset="0"/>
                <a:cs typeface="Times New Roman" panose="02020603050405020304" pitchFamily="18" charset="0"/>
              </a:rPr>
              <a:t>Only higher values can be found.</a:t>
            </a:r>
          </a:p>
          <a:p>
            <a:pPr algn="just"/>
            <a:r>
              <a:rPr lang="en-GB" dirty="0">
                <a:solidFill>
                  <a:schemeClr val="tx1"/>
                </a:solidFill>
                <a:latin typeface="Times New Roman" panose="02020603050405020304" pitchFamily="18" charset="0"/>
                <a:cs typeface="Times New Roman" panose="02020603050405020304" pitchFamily="18" charset="0"/>
              </a:rPr>
              <a:t>Higher</a:t>
            </a:r>
          </a:p>
          <a:p>
            <a:pPr lvl="1" algn="just"/>
            <a:r>
              <a:rPr lang="en-GB" sz="2000" dirty="0">
                <a:solidFill>
                  <a:schemeClr val="tx1"/>
                </a:solidFill>
                <a:latin typeface="Times New Roman" panose="02020603050405020304" pitchFamily="18" charset="0"/>
                <a:cs typeface="Times New Roman" panose="02020603050405020304" pitchFamily="18" charset="0"/>
              </a:rPr>
              <a:t>January 2022</a:t>
            </a:r>
          </a:p>
          <a:p>
            <a:pPr lvl="1" algn="just"/>
            <a:r>
              <a:rPr lang="en-GB" sz="2000" dirty="0">
                <a:solidFill>
                  <a:schemeClr val="tx1"/>
                </a:solidFill>
                <a:latin typeface="Times New Roman" panose="02020603050405020304" pitchFamily="18" charset="0"/>
                <a:cs typeface="Times New Roman" panose="02020603050405020304" pitchFamily="18" charset="0"/>
              </a:rPr>
              <a:t>February 2022</a:t>
            </a:r>
          </a:p>
          <a:p>
            <a:pPr lvl="1" algn="just"/>
            <a:r>
              <a:rPr lang="en-GB" sz="2000" dirty="0">
                <a:solidFill>
                  <a:schemeClr val="tx1"/>
                </a:solidFill>
                <a:latin typeface="Times New Roman" panose="02020603050405020304" pitchFamily="18" charset="0"/>
                <a:cs typeface="Times New Roman" panose="02020603050405020304" pitchFamily="18" charset="0"/>
              </a:rPr>
              <a:t>March 2022</a:t>
            </a:r>
          </a:p>
          <a:p>
            <a:pPr lvl="1" algn="just"/>
            <a:r>
              <a:rPr lang="en-GB" sz="2000" dirty="0">
                <a:solidFill>
                  <a:schemeClr val="tx1"/>
                </a:solidFill>
                <a:latin typeface="Times New Roman" panose="02020603050405020304" pitchFamily="18" charset="0"/>
                <a:cs typeface="Times New Roman" panose="02020603050405020304" pitchFamily="18" charset="0"/>
              </a:rPr>
              <a:t>April 2022</a:t>
            </a:r>
          </a:p>
          <a:p>
            <a:pPr marL="0" indent="0" algn="just">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8" name="Content Placeholder 7" descr="A table of numbers and digits">
            <a:extLst>
              <a:ext uri="{FF2B5EF4-FFF2-40B4-BE49-F238E27FC236}">
                <a16:creationId xmlns:a16="http://schemas.microsoft.com/office/drawing/2014/main" id="{3E3E4CC8-CD85-8571-B275-279223E9555D}"/>
              </a:ext>
            </a:extLst>
          </p:cNvPr>
          <p:cNvPicPr>
            <a:picLocks noGrp="1" noChangeAspect="1"/>
          </p:cNvPicPr>
          <p:nvPr>
            <p:ph sz="half" idx="2"/>
          </p:nvPr>
        </p:nvPicPr>
        <p:blipFill>
          <a:blip r:embed="rId2"/>
          <a:stretch>
            <a:fillRect/>
          </a:stretch>
        </p:blipFill>
        <p:spPr>
          <a:xfrm>
            <a:off x="6616064" y="685800"/>
            <a:ext cx="4535846" cy="5257800"/>
          </a:xfrm>
        </p:spPr>
      </p:pic>
    </p:spTree>
    <p:extLst>
      <p:ext uri="{BB962C8B-B14F-4D97-AF65-F5344CB8AC3E}">
        <p14:creationId xmlns:p14="http://schemas.microsoft.com/office/powerpoint/2010/main" val="59063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0" name="Rectangle 19">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9FCD1E-AA46-BAE9-B3FA-0799477E85BE}"/>
              </a:ext>
            </a:extLst>
          </p:cNvPr>
          <p:cNvSpPr>
            <a:spLocks noGrp="1"/>
          </p:cNvSpPr>
          <p:nvPr>
            <p:ph sz="half" idx="1"/>
          </p:nvPr>
        </p:nvSpPr>
        <p:spPr>
          <a:xfrm>
            <a:off x="1342400" y="786117"/>
            <a:ext cx="3748074" cy="4956048"/>
          </a:xfrm>
        </p:spPr>
        <p:txBody>
          <a:bodyPr/>
          <a:lstStyle/>
          <a:p>
            <a:pPr marL="0" indent="0" defTabSz="384048">
              <a:spcAft>
                <a:spcPts val="504"/>
              </a:spcAft>
              <a:buNone/>
            </a:pPr>
            <a:r>
              <a:rPr lang="en-IN" sz="1680" kern="1200" cap="none" dirty="0">
                <a:solidFill>
                  <a:schemeClr val="bg2">
                    <a:lumMod val="75000"/>
                  </a:schemeClr>
                </a:solidFill>
                <a:effectLst/>
                <a:latin typeface="Times New Roman" panose="02020603050405020304" pitchFamily="18" charset="0"/>
                <a:cs typeface="Times New Roman" panose="02020603050405020304" pitchFamily="18" charset="0"/>
              </a:rPr>
              <a:t>5.</a:t>
            </a: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 Is there a correlation between “Volume” and “Quote Asset Volume”? </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The correlation coefficient ranges from -1 to 1</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-1 :- Perfect Negative Correlation</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 0 :- No Correlation</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 1 :- Perfect Positive Correlation </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Correlation Coefficient between Volume and Quote Asset Volume is 0.8680056769314456</a:t>
            </a:r>
          </a:p>
          <a:p>
            <a:pPr marL="0" indent="0" defTabSz="384048">
              <a:spcAft>
                <a:spcPts val="504"/>
              </a:spcAft>
              <a:buNone/>
            </a:pPr>
            <a:r>
              <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rPr>
              <a:t>So, Positive Correlation.</a:t>
            </a:r>
          </a:p>
          <a:p>
            <a:pPr marL="0" indent="0" defTabSz="384048">
              <a:spcAft>
                <a:spcPts val="504"/>
              </a:spcAft>
              <a:buNone/>
            </a:pPr>
            <a:endParaRPr lang="en-GB" sz="168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862A1C80-ADEE-FCFE-9D28-DDCDE3566D3A}"/>
              </a:ext>
            </a:extLst>
          </p:cNvPr>
          <p:cNvPicPr>
            <a:picLocks noGrp="1" noChangeAspect="1"/>
          </p:cNvPicPr>
          <p:nvPr>
            <p:ph sz="half" idx="2"/>
          </p:nvPr>
        </p:nvPicPr>
        <p:blipFill>
          <a:blip r:embed="rId2"/>
          <a:stretch>
            <a:fillRect/>
          </a:stretch>
        </p:blipFill>
        <p:spPr>
          <a:xfrm>
            <a:off x="5269338" y="1025894"/>
            <a:ext cx="6003499" cy="4016546"/>
          </a:xfrm>
        </p:spPr>
      </p:pic>
    </p:spTree>
    <p:extLst>
      <p:ext uri="{BB962C8B-B14F-4D97-AF65-F5344CB8AC3E}">
        <p14:creationId xmlns:p14="http://schemas.microsoft.com/office/powerpoint/2010/main" val="163327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509B08A-C1EC-478C-86AF-60ADE06D9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209550" y="685800"/>
            <a:ext cx="5249396" cy="4603749"/>
          </a:xfrm>
        </p:spPr>
        <p:txBody>
          <a:bodyPr>
            <a:normAutofit/>
          </a:bodyPr>
          <a:lstStyle/>
          <a:p>
            <a:pPr algn="ctr"/>
            <a:r>
              <a:rPr lang="en-US" sz="6600" b="1" spc="600" dirty="0">
                <a:ln w="28575">
                  <a:noFill/>
                  <a:prstDash val="solid"/>
                </a:ln>
                <a:latin typeface="Times New Roman" panose="02020603050405020304" pitchFamily="18" charset="0"/>
                <a:cs typeface="Times New Roman" panose="02020603050405020304" pitchFamily="18" charset="0"/>
              </a:rPr>
              <a:t>Group 08 </a:t>
            </a:r>
            <a:endParaRPr lang="en-US" sz="66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DD0AE42-75AF-229C-2692-C10ADA4FFA83}"/>
              </a:ext>
            </a:extLst>
          </p:cNvPr>
          <p:cNvSpPr>
            <a:spLocks noGrp="1"/>
          </p:cNvSpPr>
          <p:nvPr>
            <p:ph type="ftr" sz="quarter" idx="11"/>
          </p:nvPr>
        </p:nvSpPr>
        <p:spPr>
          <a:xfrm>
            <a:off x="684212" y="6172200"/>
            <a:ext cx="5139587" cy="365125"/>
          </a:xfrm>
        </p:spPr>
        <p:txBody>
          <a:bodyPr>
            <a:normAutofit/>
          </a:bodyPr>
          <a:lstStyle/>
          <a:p>
            <a:pPr>
              <a:spcAft>
                <a:spcPts val="600"/>
              </a:spcAft>
            </a:pPr>
            <a:r>
              <a:rPr lang="en-US">
                <a:solidFill>
                  <a:schemeClr val="tx1">
                    <a:alpha val="60000"/>
                  </a:schemeClr>
                </a:solidFill>
              </a:rPr>
              <a:t>Crypto: investing &amp; trading</a:t>
            </a:r>
          </a:p>
        </p:txBody>
      </p:sp>
      <p:sp>
        <p:nvSpPr>
          <p:cNvPr id="38" name="Rectangle 37">
            <a:extLst>
              <a:ext uri="{FF2B5EF4-FFF2-40B4-BE49-F238E27FC236}">
                <a16:creationId xmlns:a16="http://schemas.microsoft.com/office/drawing/2014/main" id="{221CC330-4259-4C32-BF8B-5FE13FFA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1" name="Content Placeholder 2">
            <a:extLst>
              <a:ext uri="{FF2B5EF4-FFF2-40B4-BE49-F238E27FC236}">
                <a16:creationId xmlns:a16="http://schemas.microsoft.com/office/drawing/2014/main" id="{199158D4-7B61-0A48-E33F-792278D05724}"/>
              </a:ext>
            </a:extLst>
          </p:cNvPr>
          <p:cNvSpPr>
            <a:spLocks noGrp="1"/>
          </p:cNvSpPr>
          <p:nvPr>
            <p:ph idx="1"/>
          </p:nvPr>
        </p:nvSpPr>
        <p:spPr>
          <a:xfrm>
            <a:off x="6372225" y="685800"/>
            <a:ext cx="5419725" cy="4603750"/>
          </a:xfrm>
        </p:spPr>
        <p:txBody>
          <a:bodyPr>
            <a:normAutofit/>
          </a:bodyPr>
          <a:lstStyle/>
          <a:p>
            <a:pPr marL="342900" indent="-342900">
              <a:buClr>
                <a:schemeClr val="accent6"/>
              </a:buClr>
              <a:buFont typeface="Courier New" panose="02070309020205020404" pitchFamily="49" charset="0"/>
              <a:buChar char="o"/>
            </a:pPr>
            <a:r>
              <a:rPr lang="en-US" b="1" dirty="0" err="1">
                <a:solidFill>
                  <a:schemeClr val="tx1"/>
                </a:solidFill>
                <a:latin typeface="Times New Roman" panose="02020603050405020304" pitchFamily="18" charset="0"/>
                <a:cs typeface="Times New Roman" panose="02020603050405020304" pitchFamily="18" charset="0"/>
              </a:rPr>
              <a:t>Athul</a:t>
            </a:r>
            <a:r>
              <a:rPr lang="en-US" b="1" dirty="0">
                <a:solidFill>
                  <a:schemeClr val="tx1"/>
                </a:solidFill>
                <a:latin typeface="Times New Roman" panose="02020603050405020304" pitchFamily="18" charset="0"/>
                <a:cs typeface="Times New Roman" panose="02020603050405020304" pitchFamily="18" charset="0"/>
              </a:rPr>
              <a:t> Krishna </a:t>
            </a:r>
            <a:r>
              <a:rPr lang="en-US" b="1" dirty="0" err="1">
                <a:solidFill>
                  <a:schemeClr val="tx1"/>
                </a:solidFill>
                <a:latin typeface="Times New Roman" panose="02020603050405020304" pitchFamily="18" charset="0"/>
                <a:cs typeface="Times New Roman" panose="02020603050405020304" pitchFamily="18" charset="0"/>
              </a:rPr>
              <a:t>Koottalaparambil</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Silajan</a:t>
            </a:r>
            <a:endParaRPr lang="en-US" b="1" dirty="0">
              <a:solidFill>
                <a:schemeClr val="tx1"/>
              </a:solidFill>
              <a:latin typeface="Times New Roman" panose="02020603050405020304" pitchFamily="18" charset="0"/>
              <a:cs typeface="Times New Roman" panose="02020603050405020304" pitchFamily="18" charset="0"/>
            </a:endParaRPr>
          </a:p>
          <a:p>
            <a:pPr marL="342900" indent="-342900">
              <a:buClr>
                <a:schemeClr val="accent6"/>
              </a:buClr>
              <a:buFont typeface="Courier New" panose="02070309020205020404" pitchFamily="49" charset="0"/>
              <a:buChar char="o"/>
            </a:pPr>
            <a:r>
              <a:rPr lang="en-US" b="1" dirty="0">
                <a:solidFill>
                  <a:schemeClr val="tx1"/>
                </a:solidFill>
                <a:latin typeface="Times New Roman" panose="02020603050405020304" pitchFamily="18" charset="0"/>
                <a:cs typeface="Times New Roman" panose="02020603050405020304" pitchFamily="18" charset="0"/>
              </a:rPr>
              <a:t>Jose Xavier</a:t>
            </a:r>
          </a:p>
        </p:txBody>
      </p:sp>
    </p:spTree>
    <p:extLst>
      <p:ext uri="{BB962C8B-B14F-4D97-AF65-F5344CB8AC3E}">
        <p14:creationId xmlns:p14="http://schemas.microsoft.com/office/powerpoint/2010/main" val="354802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A81E-61A5-F827-2B15-2AB53C5EEA9C}"/>
              </a:ext>
            </a:extLst>
          </p:cNvPr>
          <p:cNvSpPr>
            <a:spLocks noGrp="1"/>
          </p:cNvSpPr>
          <p:nvPr>
            <p:ph sz="half" idx="1"/>
          </p:nvPr>
        </p:nvSpPr>
        <p:spPr>
          <a:xfrm>
            <a:off x="684212" y="685800"/>
            <a:ext cx="3388168" cy="5287617"/>
          </a:xfrm>
        </p:spPr>
        <p:txBody>
          <a:bodyPr>
            <a:normAutofit/>
          </a:bodyPr>
          <a:lstStyle/>
          <a:p>
            <a:pPr marL="0" indent="0">
              <a:buNone/>
            </a:pPr>
            <a:r>
              <a:rPr lang="en-GB" dirty="0">
                <a:solidFill>
                  <a:schemeClr val="tx1"/>
                </a:solidFill>
                <a:latin typeface="Times New Roman" panose="02020603050405020304" pitchFamily="18" charset="0"/>
                <a:cs typeface="Times New Roman" panose="02020603050405020304" pitchFamily="18" charset="0"/>
              </a:rPr>
              <a:t>6. Is there a trend in “Number of trades”? What does it specify?</a:t>
            </a:r>
          </a:p>
          <a:p>
            <a:pPr marL="0" indent="0">
              <a:buNone/>
            </a:pPr>
            <a:r>
              <a:rPr lang="en-GB" dirty="0">
                <a:solidFill>
                  <a:schemeClr val="tx1"/>
                </a:solidFill>
                <a:latin typeface="Times New Roman" panose="02020603050405020304" pitchFamily="18" charset="0"/>
                <a:cs typeface="Times New Roman" panose="02020603050405020304" pitchFamily="18" charset="0"/>
              </a:rPr>
              <a:t>It is seen that the number of trades is having a downward trend. </a:t>
            </a:r>
          </a:p>
          <a:p>
            <a:pPr marL="0" indent="0">
              <a:buNone/>
            </a:pPr>
            <a:r>
              <a:rPr lang="en-GB" dirty="0">
                <a:solidFill>
                  <a:schemeClr val="tx1"/>
                </a:solidFill>
                <a:latin typeface="Times New Roman" panose="02020603050405020304" pitchFamily="18" charset="0"/>
                <a:cs typeface="Times New Roman" panose="02020603050405020304" pitchFamily="18" charset="0"/>
              </a:rPr>
              <a:t>Reaches peak in March 2022.</a:t>
            </a:r>
          </a:p>
          <a:p>
            <a:pPr marL="0" indent="0">
              <a:buNone/>
            </a:pPr>
            <a:r>
              <a:rPr lang="en-GB" dirty="0">
                <a:solidFill>
                  <a:schemeClr val="tx1"/>
                </a:solidFill>
                <a:latin typeface="Times New Roman" panose="02020603050405020304" pitchFamily="18" charset="0"/>
                <a:cs typeface="Times New Roman" panose="02020603050405020304" pitchFamily="18" charset="0"/>
              </a:rPr>
              <a:t>In January 2023, it reaches the lowest point. </a:t>
            </a:r>
          </a:p>
          <a:p>
            <a:pPr marL="0" indent="0">
              <a:buNone/>
            </a:pPr>
            <a:endParaRPr lang="en-GB"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654829C1-559A-1295-FE42-D8380291F1D9}"/>
              </a:ext>
            </a:extLst>
          </p:cNvPr>
          <p:cNvPicPr>
            <a:picLocks noGrp="1" noChangeAspect="1"/>
          </p:cNvPicPr>
          <p:nvPr>
            <p:ph sz="half" idx="2"/>
          </p:nvPr>
        </p:nvPicPr>
        <p:blipFill>
          <a:blip r:embed="rId2"/>
          <a:stretch>
            <a:fillRect/>
          </a:stretch>
        </p:blipFill>
        <p:spPr>
          <a:xfrm>
            <a:off x="4656840" y="1270046"/>
            <a:ext cx="7211505" cy="3650745"/>
          </a:xfrm>
        </p:spPr>
      </p:pic>
    </p:spTree>
    <p:extLst>
      <p:ext uri="{BB962C8B-B14F-4D97-AF65-F5344CB8AC3E}">
        <p14:creationId xmlns:p14="http://schemas.microsoft.com/office/powerpoint/2010/main" val="209192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4" name="Content Placeholder 13" descr="A blue and white graph">
            <a:extLst>
              <a:ext uri="{FF2B5EF4-FFF2-40B4-BE49-F238E27FC236}">
                <a16:creationId xmlns:a16="http://schemas.microsoft.com/office/drawing/2014/main" id="{A068B242-97F0-EEB7-D0AE-8322D51F9EE3}"/>
              </a:ext>
            </a:extLst>
          </p:cNvPr>
          <p:cNvPicPr>
            <a:picLocks noGrp="1" noChangeAspect="1"/>
          </p:cNvPicPr>
          <p:nvPr>
            <p:ph idx="1"/>
          </p:nvPr>
        </p:nvPicPr>
        <p:blipFill>
          <a:blip r:embed="rId2"/>
          <a:stretch>
            <a:fillRect/>
          </a:stretch>
        </p:blipFill>
        <p:spPr>
          <a:xfrm>
            <a:off x="0" y="0"/>
            <a:ext cx="12191999" cy="6858000"/>
          </a:xfrm>
        </p:spPr>
      </p:pic>
      <p:sp>
        <p:nvSpPr>
          <p:cNvPr id="8" name="Title 7">
            <a:extLst>
              <a:ext uri="{FF2B5EF4-FFF2-40B4-BE49-F238E27FC236}">
                <a16:creationId xmlns:a16="http://schemas.microsoft.com/office/drawing/2014/main" id="{7AEB4827-2581-DCB4-DBAE-F26DFEE83ED1}"/>
              </a:ext>
            </a:extLst>
          </p:cNvPr>
          <p:cNvSpPr>
            <a:spLocks noGrp="1"/>
          </p:cNvSpPr>
          <p:nvPr>
            <p:ph type="title"/>
          </p:nvPr>
        </p:nvSpPr>
        <p:spPr>
          <a:xfrm>
            <a:off x="1760537" y="5239807"/>
            <a:ext cx="8534400" cy="1507067"/>
          </a:xfrm>
        </p:spPr>
        <p:txBody>
          <a:bodyPr>
            <a:normAutofit/>
          </a:bodyPr>
          <a:lstStyle/>
          <a:p>
            <a:r>
              <a:rPr lang="en-IN" sz="5400" b="1" dirty="0">
                <a:solidFill>
                  <a:schemeClr val="bg1"/>
                </a:solidFill>
                <a:latin typeface="Times New Roman" panose="02020603050405020304" pitchFamily="18" charset="0"/>
                <a:cs typeface="Times New Roman" panose="02020603050405020304" pitchFamily="18" charset="0"/>
              </a:rPr>
              <a:t>Data Visualization</a:t>
            </a:r>
          </a:p>
        </p:txBody>
      </p:sp>
    </p:spTree>
    <p:extLst>
      <p:ext uri="{BB962C8B-B14F-4D97-AF65-F5344CB8AC3E}">
        <p14:creationId xmlns:p14="http://schemas.microsoft.com/office/powerpoint/2010/main" val="77523109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40A4-ADBD-9A4F-22BA-2A8ACED32BEC}"/>
              </a:ext>
            </a:extLst>
          </p:cNvPr>
          <p:cNvSpPr>
            <a:spLocks noGrp="1"/>
          </p:cNvSpPr>
          <p:nvPr>
            <p:ph type="title"/>
          </p:nvPr>
        </p:nvSpPr>
        <p:spPr>
          <a:xfrm>
            <a:off x="684212" y="141575"/>
            <a:ext cx="8534400" cy="1507067"/>
          </a:xfrm>
        </p:spPr>
        <p:txBody>
          <a:bodyPr/>
          <a:lstStyle/>
          <a:p>
            <a:r>
              <a:rPr lang="en-IN" dirty="0"/>
              <a:t>Close price trend</a:t>
            </a:r>
          </a:p>
        </p:txBody>
      </p:sp>
      <p:pic>
        <p:nvPicPr>
          <p:cNvPr id="7" name="Content Placeholder 6">
            <a:extLst>
              <a:ext uri="{FF2B5EF4-FFF2-40B4-BE49-F238E27FC236}">
                <a16:creationId xmlns:a16="http://schemas.microsoft.com/office/drawing/2014/main" id="{0788A452-D8AC-8CAE-12E1-ACB9CA9B42B3}"/>
              </a:ext>
            </a:extLst>
          </p:cNvPr>
          <p:cNvPicPr>
            <a:picLocks noGrp="1" noChangeAspect="1"/>
          </p:cNvPicPr>
          <p:nvPr>
            <p:ph idx="1"/>
          </p:nvPr>
        </p:nvPicPr>
        <p:blipFill>
          <a:blip r:embed="rId2"/>
          <a:stretch>
            <a:fillRect/>
          </a:stretch>
        </p:blipFill>
        <p:spPr>
          <a:xfrm>
            <a:off x="684212" y="1361661"/>
            <a:ext cx="9264857" cy="4611756"/>
          </a:xfrm>
        </p:spPr>
      </p:pic>
    </p:spTree>
    <p:extLst>
      <p:ext uri="{BB962C8B-B14F-4D97-AF65-F5344CB8AC3E}">
        <p14:creationId xmlns:p14="http://schemas.microsoft.com/office/powerpoint/2010/main" val="3239136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7310DB1-E754-4113-6C29-B6AF9DF8DD9A}"/>
              </a:ext>
            </a:extLst>
          </p:cNvPr>
          <p:cNvSpPr>
            <a:spLocks noGrp="1"/>
          </p:cNvSpPr>
          <p:nvPr>
            <p:ph type="title"/>
          </p:nvPr>
        </p:nvSpPr>
        <p:spPr>
          <a:xfrm>
            <a:off x="714029" y="0"/>
            <a:ext cx="8996502" cy="859920"/>
          </a:xfrm>
        </p:spPr>
        <p:txBody>
          <a:bodyPr>
            <a:normAutofit fontScale="90000"/>
          </a:bodyPr>
          <a:lstStyle/>
          <a:p>
            <a:r>
              <a:rPr lang="en-IN" dirty="0"/>
              <a:t>Close price trend in first 2 Quarters</a:t>
            </a:r>
          </a:p>
        </p:txBody>
      </p:sp>
      <p:pic>
        <p:nvPicPr>
          <p:cNvPr id="24" name="Content Placeholder 23" descr="A graph of a price&#10;&#10;Description automatically generated">
            <a:extLst>
              <a:ext uri="{FF2B5EF4-FFF2-40B4-BE49-F238E27FC236}">
                <a16:creationId xmlns:a16="http://schemas.microsoft.com/office/drawing/2014/main" id="{5A83AB7F-8BFF-AADF-C82E-FD39CEB6323F}"/>
              </a:ext>
            </a:extLst>
          </p:cNvPr>
          <p:cNvPicPr>
            <a:picLocks noGrp="1" noChangeAspect="1"/>
          </p:cNvPicPr>
          <p:nvPr>
            <p:ph idx="1"/>
          </p:nvPr>
        </p:nvPicPr>
        <p:blipFill>
          <a:blip r:embed="rId2"/>
          <a:stretch>
            <a:fillRect/>
          </a:stretch>
        </p:blipFill>
        <p:spPr>
          <a:xfrm>
            <a:off x="107691" y="755373"/>
            <a:ext cx="8905461" cy="6102627"/>
          </a:xfrm>
        </p:spPr>
      </p:pic>
      <p:sp>
        <p:nvSpPr>
          <p:cNvPr id="25" name="TextBox 24">
            <a:extLst>
              <a:ext uri="{FF2B5EF4-FFF2-40B4-BE49-F238E27FC236}">
                <a16:creationId xmlns:a16="http://schemas.microsoft.com/office/drawing/2014/main" id="{8285FAC8-10CE-D6C0-E960-2B53D882F135}"/>
              </a:ext>
            </a:extLst>
          </p:cNvPr>
          <p:cNvSpPr txBox="1"/>
          <p:nvPr/>
        </p:nvSpPr>
        <p:spPr>
          <a:xfrm>
            <a:off x="9323109" y="1885361"/>
            <a:ext cx="2498103" cy="1938992"/>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rgbClr val="FFFF00"/>
                </a:solidFill>
                <a:latin typeface="Times New Roman" panose="02020603050405020304" pitchFamily="18" charset="0"/>
                <a:cs typeface="Times New Roman" panose="02020603050405020304" pitchFamily="18" charset="0"/>
              </a:rPr>
              <a:t>In Q1 , Close Price shows a slight increase.</a:t>
            </a:r>
          </a:p>
          <a:p>
            <a:pPr marL="285750" indent="-285750">
              <a:buFont typeface="Arial" panose="020B0604020202020204" pitchFamily="34" charset="0"/>
              <a:buChar char="•"/>
            </a:pPr>
            <a:r>
              <a:rPr lang="en-IN" sz="2000" dirty="0">
                <a:solidFill>
                  <a:srgbClr val="FFFF00"/>
                </a:solidFill>
                <a:latin typeface="Times New Roman" panose="02020603050405020304" pitchFamily="18" charset="0"/>
                <a:cs typeface="Times New Roman" panose="02020603050405020304" pitchFamily="18" charset="0"/>
              </a:rPr>
              <a:t>In Q2 , We can see decline in Close Price.</a:t>
            </a:r>
          </a:p>
        </p:txBody>
      </p:sp>
    </p:spTree>
    <p:extLst>
      <p:ext uri="{BB962C8B-B14F-4D97-AF65-F5344CB8AC3E}">
        <p14:creationId xmlns:p14="http://schemas.microsoft.com/office/powerpoint/2010/main" val="1208669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1CA66B-4AFB-20F3-F0E5-CCC2CCE50ECB}"/>
              </a:ext>
            </a:extLst>
          </p:cNvPr>
          <p:cNvSpPr>
            <a:spLocks noGrp="1"/>
          </p:cNvSpPr>
          <p:nvPr>
            <p:ph type="title"/>
          </p:nvPr>
        </p:nvSpPr>
        <p:spPr>
          <a:xfrm>
            <a:off x="7532710" y="628617"/>
            <a:ext cx="3971902" cy="1494927"/>
          </a:xfrm>
        </p:spPr>
        <p:txBody>
          <a:bodyPr vert="horz" lIns="91440" tIns="45720" rIns="91440" bIns="45720" rtlCol="0" anchor="b">
            <a:normAutofit/>
          </a:bodyPr>
          <a:lstStyle/>
          <a:p>
            <a:r>
              <a:rPr lang="en-US" sz="4800" dirty="0">
                <a:solidFill>
                  <a:srgbClr val="FFFFFF"/>
                </a:solidFill>
                <a:latin typeface="Times New Roman" panose="02020603050405020304" pitchFamily="18" charset="0"/>
                <a:cs typeface="Times New Roman" panose="02020603050405020304" pitchFamily="18" charset="0"/>
              </a:rPr>
              <a:t>Quarter 3</a:t>
            </a:r>
          </a:p>
        </p:txBody>
      </p:sp>
      <p:sp useBgFill="1">
        <p:nvSpPr>
          <p:cNvPr id="24"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lines and a red line">
            <a:extLst>
              <a:ext uri="{FF2B5EF4-FFF2-40B4-BE49-F238E27FC236}">
                <a16:creationId xmlns:a16="http://schemas.microsoft.com/office/drawing/2014/main" id="{BAAE769E-4D5A-09B7-9D29-0B8E69B99008}"/>
              </a:ext>
            </a:extLst>
          </p:cNvPr>
          <p:cNvPicPr>
            <a:picLocks noGrp="1" noChangeAspect="1"/>
          </p:cNvPicPr>
          <p:nvPr>
            <p:ph idx="1"/>
          </p:nvPr>
        </p:nvPicPr>
        <p:blipFill>
          <a:blip r:embed="rId2"/>
          <a:stretch>
            <a:fillRect/>
          </a:stretch>
        </p:blipFill>
        <p:spPr>
          <a:xfrm>
            <a:off x="687388" y="1908344"/>
            <a:ext cx="6115049" cy="3042237"/>
          </a:xfrm>
          <a:prstGeom prst="rect">
            <a:avLst/>
          </a:prstGeom>
        </p:spPr>
      </p:pic>
      <p:grpSp>
        <p:nvGrpSpPr>
          <p:cNvPr id="26" name="Group 25">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EEEDB6E0-E63F-C272-8680-E59D95FCE2AE}"/>
              </a:ext>
            </a:extLst>
          </p:cNvPr>
          <p:cNvSpPr txBox="1"/>
          <p:nvPr/>
        </p:nvSpPr>
        <p:spPr>
          <a:xfrm>
            <a:off x="7552329" y="2963333"/>
            <a:ext cx="4343399" cy="954107"/>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In Q3, Close Price shows an increasing trend.</a:t>
            </a:r>
          </a:p>
        </p:txBody>
      </p:sp>
    </p:spTree>
    <p:extLst>
      <p:ext uri="{BB962C8B-B14F-4D97-AF65-F5344CB8AC3E}">
        <p14:creationId xmlns:p14="http://schemas.microsoft.com/office/powerpoint/2010/main" val="350385519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CFD6-345D-BAE6-97BD-57B28EF3CC88}"/>
              </a:ext>
            </a:extLst>
          </p:cNvPr>
          <p:cNvSpPr>
            <a:spLocks noGrp="1"/>
          </p:cNvSpPr>
          <p:nvPr>
            <p:ph type="title"/>
          </p:nvPr>
        </p:nvSpPr>
        <p:spPr>
          <a:xfrm>
            <a:off x="778480" y="-58744"/>
            <a:ext cx="8534400" cy="744544"/>
          </a:xfrm>
        </p:spPr>
        <p:txBody>
          <a:bodyPr/>
          <a:lstStyle/>
          <a:p>
            <a:r>
              <a:rPr lang="en-IN" dirty="0"/>
              <a:t>Volume trend</a:t>
            </a:r>
          </a:p>
        </p:txBody>
      </p:sp>
      <p:pic>
        <p:nvPicPr>
          <p:cNvPr id="7" name="Content Placeholder 6">
            <a:extLst>
              <a:ext uri="{FF2B5EF4-FFF2-40B4-BE49-F238E27FC236}">
                <a16:creationId xmlns:a16="http://schemas.microsoft.com/office/drawing/2014/main" id="{816EC899-75C5-79F6-42E3-72CFAB16D80F}"/>
              </a:ext>
            </a:extLst>
          </p:cNvPr>
          <p:cNvPicPr>
            <a:picLocks noGrp="1" noChangeAspect="1"/>
          </p:cNvPicPr>
          <p:nvPr>
            <p:ph idx="1"/>
          </p:nvPr>
        </p:nvPicPr>
        <p:blipFill>
          <a:blip r:embed="rId2"/>
          <a:stretch>
            <a:fillRect/>
          </a:stretch>
        </p:blipFill>
        <p:spPr>
          <a:xfrm>
            <a:off x="778480" y="848412"/>
            <a:ext cx="9581578" cy="5580668"/>
          </a:xfrm>
        </p:spPr>
      </p:pic>
    </p:spTree>
    <p:extLst>
      <p:ext uri="{BB962C8B-B14F-4D97-AF65-F5344CB8AC3E}">
        <p14:creationId xmlns:p14="http://schemas.microsoft.com/office/powerpoint/2010/main" val="160986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D91EE-3F69-959E-3FA5-F476DF17DDC9}"/>
              </a:ext>
            </a:extLst>
          </p:cNvPr>
          <p:cNvSpPr>
            <a:spLocks noGrp="1"/>
          </p:cNvSpPr>
          <p:nvPr>
            <p:ph type="title"/>
          </p:nvPr>
        </p:nvSpPr>
        <p:spPr>
          <a:xfrm>
            <a:off x="8279296" y="437322"/>
            <a:ext cx="3776869" cy="1162878"/>
          </a:xfrm>
        </p:spPr>
        <p:txBody>
          <a:bodyPr>
            <a:noAutofit/>
          </a:bodyPr>
          <a:lstStyle/>
          <a:p>
            <a:r>
              <a:rPr lang="en-IN" sz="2400" dirty="0">
                <a:latin typeface="Times New Roman" panose="02020603050405020304" pitchFamily="18" charset="0"/>
                <a:cs typeface="Times New Roman" panose="02020603050405020304" pitchFamily="18" charset="0"/>
              </a:rPr>
              <a:t>Volume trend in first 2 Quarters</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11" name="Content Placeholder 10" descr="A screenshot of a graph&#10;&#10;Description automatically generated">
            <a:extLst>
              <a:ext uri="{FF2B5EF4-FFF2-40B4-BE49-F238E27FC236}">
                <a16:creationId xmlns:a16="http://schemas.microsoft.com/office/drawing/2014/main" id="{58928AA8-0444-1492-0A03-A6F38DB2BD9F}"/>
              </a:ext>
            </a:extLst>
          </p:cNvPr>
          <p:cNvPicPr>
            <a:picLocks noGrp="1" noChangeAspect="1"/>
          </p:cNvPicPr>
          <p:nvPr>
            <p:ph idx="1"/>
          </p:nvPr>
        </p:nvPicPr>
        <p:blipFill>
          <a:blip r:embed="rId2"/>
          <a:stretch>
            <a:fillRect/>
          </a:stretch>
        </p:blipFill>
        <p:spPr>
          <a:xfrm>
            <a:off x="-1" y="0"/>
            <a:ext cx="8279297" cy="6858000"/>
          </a:xfrm>
        </p:spPr>
      </p:pic>
      <p:sp>
        <p:nvSpPr>
          <p:cNvPr id="12" name="TextBox 11">
            <a:extLst>
              <a:ext uri="{FF2B5EF4-FFF2-40B4-BE49-F238E27FC236}">
                <a16:creationId xmlns:a16="http://schemas.microsoft.com/office/drawing/2014/main" id="{F29CAC1D-37EC-D347-D0C0-C791A3B60A9D}"/>
              </a:ext>
            </a:extLst>
          </p:cNvPr>
          <p:cNvSpPr txBox="1"/>
          <p:nvPr/>
        </p:nvSpPr>
        <p:spPr>
          <a:xfrm>
            <a:off x="8413474" y="5774347"/>
            <a:ext cx="3508512" cy="646331"/>
          </a:xfrm>
          <a:prstGeom prst="rect">
            <a:avLst/>
          </a:prstGeom>
          <a:noFill/>
        </p:spPr>
        <p:txBody>
          <a:bodyPr wrap="square" rtlCol="0">
            <a:spAutoFit/>
          </a:bodyPr>
          <a:lstStyle/>
          <a:p>
            <a:r>
              <a:rPr lang="en-IN" dirty="0"/>
              <a:t>In both Q1and Q2, we can that the volume is decreasing</a:t>
            </a:r>
          </a:p>
        </p:txBody>
      </p:sp>
    </p:spTree>
    <p:extLst>
      <p:ext uri="{BB962C8B-B14F-4D97-AF65-F5344CB8AC3E}">
        <p14:creationId xmlns:p14="http://schemas.microsoft.com/office/powerpoint/2010/main" val="3367771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6AEAE-C7FE-AF48-2C79-F3B2F91484FB}"/>
              </a:ext>
            </a:extLst>
          </p:cNvPr>
          <p:cNvSpPr>
            <a:spLocks noGrp="1"/>
          </p:cNvSpPr>
          <p:nvPr>
            <p:ph type="title"/>
          </p:nvPr>
        </p:nvSpPr>
        <p:spPr>
          <a:xfrm>
            <a:off x="7503845" y="687029"/>
            <a:ext cx="3971902" cy="1354740"/>
          </a:xfrm>
        </p:spPr>
        <p:txBody>
          <a:bodyPr vert="horz" lIns="91440" tIns="45720" rIns="91440" bIns="45720" rtlCol="0" anchor="b">
            <a:normAutofit/>
          </a:bodyPr>
          <a:lstStyle/>
          <a:p>
            <a:r>
              <a:rPr lang="en-US" sz="4800" dirty="0">
                <a:solidFill>
                  <a:srgbClr val="FFFFFF"/>
                </a:solidFill>
              </a:rPr>
              <a:t>Quarter 3</a:t>
            </a:r>
          </a:p>
        </p:txBody>
      </p:sp>
      <p:sp useBgFill="1">
        <p:nvSpPr>
          <p:cNvPr id="24"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ue and red lines">
            <a:extLst>
              <a:ext uri="{FF2B5EF4-FFF2-40B4-BE49-F238E27FC236}">
                <a16:creationId xmlns:a16="http://schemas.microsoft.com/office/drawing/2014/main" id="{72605331-0DA5-725B-CE01-2885A154EBA3}"/>
              </a:ext>
            </a:extLst>
          </p:cNvPr>
          <p:cNvPicPr>
            <a:picLocks noGrp="1" noChangeAspect="1"/>
          </p:cNvPicPr>
          <p:nvPr>
            <p:ph idx="1"/>
          </p:nvPr>
        </p:nvPicPr>
        <p:blipFill>
          <a:blip r:embed="rId2"/>
          <a:stretch>
            <a:fillRect/>
          </a:stretch>
        </p:blipFill>
        <p:spPr>
          <a:xfrm>
            <a:off x="680694" y="1244338"/>
            <a:ext cx="6318616" cy="3846136"/>
          </a:xfrm>
          <a:prstGeom prst="rect">
            <a:avLst/>
          </a:prstGeom>
        </p:spPr>
      </p:pic>
      <p:grpSp>
        <p:nvGrpSpPr>
          <p:cNvPr id="26" name="Group 25">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8" name="TextBox 7">
            <a:extLst>
              <a:ext uri="{FF2B5EF4-FFF2-40B4-BE49-F238E27FC236}">
                <a16:creationId xmlns:a16="http://schemas.microsoft.com/office/drawing/2014/main" id="{70E0325E-5AC7-3864-F6A5-9C18BBC81CC6}"/>
              </a:ext>
            </a:extLst>
          </p:cNvPr>
          <p:cNvSpPr txBox="1"/>
          <p:nvPr/>
        </p:nvSpPr>
        <p:spPr>
          <a:xfrm>
            <a:off x="7232651" y="2963333"/>
            <a:ext cx="4371710" cy="400110"/>
          </a:xfrm>
          <a:prstGeom prst="rect">
            <a:avLst/>
          </a:prstGeom>
          <a:noFill/>
        </p:spPr>
        <p:txBody>
          <a:bodyPr wrap="none" rtlCol="0">
            <a:spAutoFit/>
          </a:bodyPr>
          <a:lstStyle/>
          <a:p>
            <a:r>
              <a:rPr lang="en-IN" sz="2000" dirty="0">
                <a:solidFill>
                  <a:schemeClr val="bg1"/>
                </a:solidFill>
                <a:latin typeface="Times New Roman" panose="02020603050405020304" pitchFamily="18" charset="0"/>
                <a:cs typeface="Times New Roman" panose="02020603050405020304" pitchFamily="18" charset="0"/>
              </a:rPr>
              <a:t>The trend is almost constant in Quarter 3</a:t>
            </a:r>
          </a:p>
        </p:txBody>
      </p:sp>
    </p:spTree>
    <p:extLst>
      <p:ext uri="{BB962C8B-B14F-4D97-AF65-F5344CB8AC3E}">
        <p14:creationId xmlns:p14="http://schemas.microsoft.com/office/powerpoint/2010/main" val="48944078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16">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18">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20">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22">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24">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43" name="Rectangle 26">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A1860668-1BCC-0CA5-A1B9-BA632BE2C6F2}"/>
              </a:ext>
            </a:extLst>
          </p:cNvPr>
          <p:cNvSpPr>
            <a:spLocks noGrp="1"/>
          </p:cNvSpPr>
          <p:nvPr>
            <p:ph type="title"/>
          </p:nvPr>
        </p:nvSpPr>
        <p:spPr>
          <a:xfrm>
            <a:off x="665640" y="4414687"/>
            <a:ext cx="10250013" cy="1233251"/>
          </a:xfrm>
        </p:spPr>
        <p:txBody>
          <a:bodyPr vert="horz" lIns="91440" tIns="45720" rIns="91440" bIns="45720" rtlCol="0" anchor="b">
            <a:normAutofit/>
          </a:bodyPr>
          <a:lstStyle/>
          <a:p>
            <a:r>
              <a:rPr lang="en-US" sz="4800">
                <a:solidFill>
                  <a:srgbClr val="FFFFFF"/>
                </a:solidFill>
              </a:rPr>
              <a:t>Trend in Number of Trades</a:t>
            </a:r>
          </a:p>
        </p:txBody>
      </p:sp>
      <p:sp useBgFill="1">
        <p:nvSpPr>
          <p:cNvPr id="44"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51E8E995-4133-A474-40F8-1DA99B8DC03C}"/>
              </a:ext>
            </a:extLst>
          </p:cNvPr>
          <p:cNvPicPr>
            <a:picLocks noGrp="1" noChangeAspect="1"/>
          </p:cNvPicPr>
          <p:nvPr>
            <p:ph idx="1"/>
          </p:nvPr>
        </p:nvPicPr>
        <p:blipFill>
          <a:blip r:embed="rId2"/>
          <a:stretch>
            <a:fillRect/>
          </a:stretch>
        </p:blipFill>
        <p:spPr>
          <a:xfrm>
            <a:off x="2941983" y="755374"/>
            <a:ext cx="6715310" cy="3200148"/>
          </a:xfrm>
          <a:prstGeom prst="rect">
            <a:avLst/>
          </a:prstGeom>
        </p:spPr>
      </p:pic>
      <p:grpSp>
        <p:nvGrpSpPr>
          <p:cNvPr id="45" name="Group 30">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2" name="Straight Connector 31">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4405788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E64A-7C82-5A30-3039-EC502FB02018}"/>
              </a:ext>
            </a:extLst>
          </p:cNvPr>
          <p:cNvSpPr>
            <a:spLocks noGrp="1"/>
          </p:cNvSpPr>
          <p:nvPr>
            <p:ph type="title"/>
          </p:nvPr>
        </p:nvSpPr>
        <p:spPr>
          <a:xfrm>
            <a:off x="8077200" y="1027522"/>
            <a:ext cx="3838280" cy="3863941"/>
          </a:xfrm>
        </p:spPr>
        <p:txBody>
          <a:bodyPr/>
          <a:lstStyle/>
          <a:p>
            <a:r>
              <a:rPr lang="en-IN" dirty="0"/>
              <a:t>Trend in number of trades in 3 quarters</a:t>
            </a:r>
          </a:p>
        </p:txBody>
      </p:sp>
      <p:pic>
        <p:nvPicPr>
          <p:cNvPr id="11" name="Content Placeholder 10" descr="A screenshot of a graph">
            <a:extLst>
              <a:ext uri="{FF2B5EF4-FFF2-40B4-BE49-F238E27FC236}">
                <a16:creationId xmlns:a16="http://schemas.microsoft.com/office/drawing/2014/main" id="{33F6CBE5-A50C-5A7A-9369-3C6A393AA06F}"/>
              </a:ext>
            </a:extLst>
          </p:cNvPr>
          <p:cNvPicPr>
            <a:picLocks noGrp="1" noChangeAspect="1"/>
          </p:cNvPicPr>
          <p:nvPr>
            <p:ph idx="1"/>
          </p:nvPr>
        </p:nvPicPr>
        <p:blipFill>
          <a:blip r:embed="rId2"/>
          <a:stretch>
            <a:fillRect/>
          </a:stretch>
        </p:blipFill>
        <p:spPr>
          <a:xfrm>
            <a:off x="0" y="0"/>
            <a:ext cx="7918516" cy="6858000"/>
          </a:xfrm>
        </p:spPr>
      </p:pic>
    </p:spTree>
    <p:extLst>
      <p:ext uri="{BB962C8B-B14F-4D97-AF65-F5344CB8AC3E}">
        <p14:creationId xmlns:p14="http://schemas.microsoft.com/office/powerpoint/2010/main" val="46017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5135754" y="431797"/>
            <a:ext cx="6368858" cy="1017591"/>
          </a:xfrm>
        </p:spPr>
        <p:txBody>
          <a:bodyPr>
            <a:normAutofit/>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a:xfrm>
            <a:off x="4839826" y="1508651"/>
            <a:ext cx="6664786" cy="4323441"/>
          </a:xfrm>
        </p:spPr>
        <p:txBody>
          <a:bodyPr>
            <a:noAutofit/>
          </a:bodyPr>
          <a:lstStyle/>
          <a:p>
            <a:pPr marL="342900" indent="-342900" algn="just">
              <a:lnSpc>
                <a:spcPct val="90000"/>
              </a:lnSpc>
              <a:buFont typeface="Arial" panose="020B0604020202020204" pitchFamily="34" charset="0"/>
              <a:buChar char="•"/>
            </a:pPr>
            <a:r>
              <a:rPr lang="en-GB" sz="2200" dirty="0">
                <a:solidFill>
                  <a:schemeClr val="tx1"/>
                </a:solidFill>
                <a:latin typeface="Times New Roman" panose="02020603050405020304" pitchFamily="18" charset="0"/>
                <a:cs typeface="Times New Roman" panose="02020603050405020304" pitchFamily="18" charset="0"/>
              </a:rPr>
              <a:t>XRP is a digital asset and cryptocurrency designed by Ripple Labs, aimed at revolutionizing global payments with its fast and cost-effective cross-border transactions</a:t>
            </a:r>
          </a:p>
          <a:p>
            <a:pPr marL="342900" indent="-342900" algn="just">
              <a:lnSpc>
                <a:spcPct val="90000"/>
              </a:lnSpc>
              <a:buFont typeface="Arial" panose="020B0604020202020204" pitchFamily="34" charset="0"/>
              <a:buChar char="•"/>
            </a:pPr>
            <a:r>
              <a:rPr lang="en-GB" sz="2200" dirty="0">
                <a:solidFill>
                  <a:schemeClr val="tx1"/>
                </a:solidFill>
                <a:latin typeface="Times New Roman" panose="02020603050405020304" pitchFamily="18" charset="0"/>
                <a:cs typeface="Times New Roman" panose="02020603050405020304" pitchFamily="18" charset="0"/>
              </a:rPr>
              <a:t>It operates on a decentralized ledger, offering real-time settlements and low transaction fees for users.</a:t>
            </a:r>
          </a:p>
          <a:p>
            <a:pPr marL="342900" indent="-342900" algn="just">
              <a:lnSpc>
                <a:spcPct val="90000"/>
              </a:lnSpc>
              <a:buFont typeface="Arial" panose="020B0604020202020204" pitchFamily="34" charset="0"/>
              <a:buChar char="•"/>
            </a:pPr>
            <a:r>
              <a:rPr lang="en-GB" sz="2200" dirty="0">
                <a:solidFill>
                  <a:schemeClr val="tx1"/>
                </a:solidFill>
                <a:latin typeface="Times New Roman" panose="02020603050405020304" pitchFamily="18" charset="0"/>
                <a:cs typeface="Times New Roman" panose="02020603050405020304" pitchFamily="18" charset="0"/>
              </a:rPr>
              <a:t>Prices in the XRP market fluctuates due to  number of variables, including legislative changes, financial institutions' acceptance, and general market sentiment.</a:t>
            </a:r>
          </a:p>
          <a:p>
            <a:pPr marL="342900" indent="-342900" algn="just">
              <a:lnSpc>
                <a:spcPct val="90000"/>
              </a:lnSpc>
              <a:buFont typeface="Arial" panose="020B0604020202020204" pitchFamily="34" charset="0"/>
              <a:buChar char="•"/>
            </a:pPr>
            <a:r>
              <a:rPr lang="en-GB" sz="2200" dirty="0">
                <a:solidFill>
                  <a:schemeClr val="tx1"/>
                </a:solidFill>
                <a:latin typeface="Times New Roman" panose="02020603050405020304" pitchFamily="18" charset="0"/>
                <a:cs typeface="Times New Roman" panose="02020603050405020304" pitchFamily="18" charset="0"/>
              </a:rPr>
              <a:t>So, an in-depth market analysis is to be done before investing in XRP or any other crypto currency.</a:t>
            </a:r>
            <a:endParaRPr lang="en-US" sz="2200" dirty="0">
              <a:solidFill>
                <a:schemeClr val="tx1"/>
              </a:solidFill>
              <a:latin typeface="Times New Roman" panose="02020603050405020304" pitchFamily="18" charset="0"/>
              <a:cs typeface="Times New Roman" panose="02020603050405020304" pitchFamily="18" charset="0"/>
            </a:endParaRPr>
          </a:p>
        </p:txBody>
      </p:sp>
      <p:pic>
        <p:nvPicPr>
          <p:cNvPr id="7" name="Graphic 6" descr="Books">
            <a:extLst>
              <a:ext uri="{FF2B5EF4-FFF2-40B4-BE49-F238E27FC236}">
                <a16:creationId xmlns:a16="http://schemas.microsoft.com/office/drawing/2014/main" id="{53684718-173C-B64E-E834-0633026A9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724" y="1533909"/>
            <a:ext cx="3668192" cy="4298184"/>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12" name="Group 11">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075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BE5EB-D582-7F51-1A62-1C8AC4040DF1}"/>
              </a:ext>
            </a:extLst>
          </p:cNvPr>
          <p:cNvSpPr>
            <a:spLocks noGrp="1"/>
          </p:cNvSpPr>
          <p:nvPr>
            <p:ph type="title"/>
          </p:nvPr>
        </p:nvSpPr>
        <p:spPr>
          <a:xfrm>
            <a:off x="5946473" y="685799"/>
            <a:ext cx="5329538" cy="2971801"/>
          </a:xfrm>
        </p:spPr>
        <p:txBody>
          <a:bodyPr vert="horz" lIns="91440" tIns="45720" rIns="91440" bIns="45720" rtlCol="0" anchor="b">
            <a:normAutofit/>
          </a:bodyPr>
          <a:lstStyle/>
          <a:p>
            <a:r>
              <a:rPr lang="en-US" sz="6000">
                <a:latin typeface="Times New Roman" panose="02020603050405020304" pitchFamily="18" charset="0"/>
                <a:cs typeface="Times New Roman" panose="02020603050405020304" pitchFamily="18" charset="0"/>
              </a:rPr>
              <a:t>Prediction</a:t>
            </a:r>
            <a:endParaRPr lang="en-US" sz="6000" dirty="0">
              <a:latin typeface="Times New Roman" panose="02020603050405020304" pitchFamily="18" charset="0"/>
              <a:cs typeface="Times New Roman" panose="02020603050405020304" pitchFamily="18" charset="0"/>
            </a:endParaRPr>
          </a:p>
        </p:txBody>
      </p:sp>
      <p:pic>
        <p:nvPicPr>
          <p:cNvPr id="6" name="Picture 3" descr="Magnifying glass showing decling performance">
            <a:extLst>
              <a:ext uri="{FF2B5EF4-FFF2-40B4-BE49-F238E27FC236}">
                <a16:creationId xmlns:a16="http://schemas.microsoft.com/office/drawing/2014/main" id="{B46676F0-118F-E1E9-E8E1-AB3A23E11595}"/>
              </a:ext>
            </a:extLst>
          </p:cNvPr>
          <p:cNvPicPr>
            <a:picLocks noChangeAspect="1"/>
          </p:cNvPicPr>
          <p:nvPr/>
        </p:nvPicPr>
        <p:blipFill rotWithShape="1">
          <a:blip r:embed="rId2"/>
          <a:srcRect l="12138" r="42702" b="-1"/>
          <a:stretch/>
        </p:blipFill>
        <p:spPr>
          <a:xfrm>
            <a:off x="0" y="-9256"/>
            <a:ext cx="5329538" cy="6857990"/>
          </a:xfrm>
          <a:prstGeom prst="rect">
            <a:avLst/>
          </a:prstGeom>
          <a:effectLst>
            <a:innerShdw blurRad="57150" dist="38100" dir="14460000">
              <a:prstClr val="black">
                <a:alpha val="70000"/>
              </a:prstClr>
            </a:innerShdw>
          </a:effectLst>
        </p:spPr>
      </p:pic>
      <p:grpSp>
        <p:nvGrpSpPr>
          <p:cNvPr id="20" name="Group 19">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1" name="Straight Connector 20">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2035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8" name="Straight Connector 17">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4" name="Rectangle 23">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0E7D74BA-4F6C-0E5A-B069-1F00F14C1236}"/>
              </a:ext>
            </a:extLst>
          </p:cNvPr>
          <p:cNvPicPr>
            <a:picLocks noGrp="1" noChangeAspect="1"/>
          </p:cNvPicPr>
          <p:nvPr>
            <p:ph idx="1"/>
          </p:nvPr>
        </p:nvPicPr>
        <p:blipFill>
          <a:blip r:embed="rId2"/>
          <a:stretch>
            <a:fillRect/>
          </a:stretch>
        </p:blipFill>
        <p:spPr>
          <a:xfrm>
            <a:off x="700169" y="1131216"/>
            <a:ext cx="7706916" cy="4776344"/>
          </a:xfrm>
        </p:spPr>
      </p:pic>
      <p:sp>
        <p:nvSpPr>
          <p:cNvPr id="14" name="TextBox 13">
            <a:extLst>
              <a:ext uri="{FF2B5EF4-FFF2-40B4-BE49-F238E27FC236}">
                <a16:creationId xmlns:a16="http://schemas.microsoft.com/office/drawing/2014/main" id="{8CB4E095-CF7B-A5FD-2F12-478D54CDAC8F}"/>
              </a:ext>
            </a:extLst>
          </p:cNvPr>
          <p:cNvSpPr txBox="1"/>
          <p:nvPr/>
        </p:nvSpPr>
        <p:spPr>
          <a:xfrm>
            <a:off x="8634954" y="1550236"/>
            <a:ext cx="2791734" cy="1754326"/>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Using RSI, we can predict trend reversal. </a:t>
            </a:r>
          </a:p>
          <a:p>
            <a:pPr marL="285750" indent="-285750">
              <a:buFont typeface="Arial" panose="020B0604020202020204" pitchFamily="34" charset="0"/>
              <a:buChar char="•"/>
            </a:pPr>
            <a:r>
              <a:rPr lang="en-GB" dirty="0">
                <a:solidFill>
                  <a:schemeClr val="bg1"/>
                </a:solidFill>
                <a:latin typeface="Times New Roman" panose="02020603050405020304" pitchFamily="18" charset="0"/>
                <a:cs typeface="Times New Roman" panose="02020603050405020304" pitchFamily="18" charset="0"/>
              </a:rPr>
              <a:t>when the RSI enters extreme overbought or oversold territory, there will be a potential price </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787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7" name="Group 25">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8" name="Rectangle 32">
            <a:extLst>
              <a:ext uri="{FF2B5EF4-FFF2-40B4-BE49-F238E27FC236}">
                <a16:creationId xmlns:a16="http://schemas.microsoft.com/office/drawing/2014/main" id="{9BEF03C2-E178-4360-9845-C30A60A893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9" name="Rectangle 34">
            <a:extLst>
              <a:ext uri="{FF2B5EF4-FFF2-40B4-BE49-F238E27FC236}">
                <a16:creationId xmlns:a16="http://schemas.microsoft.com/office/drawing/2014/main" id="{D5D6DF14-A531-4DD6-A165-8D495415B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cap="sq">
            <a:solidFill>
              <a:srgbClr val="FEBD5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01CC9230-0290-5F2B-8C44-4D388D3DD422}"/>
              </a:ext>
            </a:extLst>
          </p:cNvPr>
          <p:cNvPicPr>
            <a:picLocks noChangeAspect="1"/>
          </p:cNvPicPr>
          <p:nvPr/>
        </p:nvPicPr>
        <p:blipFill rotWithShape="1">
          <a:blip r:embed="rId2"/>
          <a:srcRect t="3987" r="1" b="17116"/>
          <a:stretch/>
        </p:blipFill>
        <p:spPr>
          <a:xfrm>
            <a:off x="643467" y="643467"/>
            <a:ext cx="10905066" cy="5571066"/>
          </a:xfrm>
          <a:prstGeom prst="rect">
            <a:avLst/>
          </a:prstGeom>
        </p:spPr>
      </p:pic>
    </p:spTree>
    <p:extLst>
      <p:ext uri="{BB962C8B-B14F-4D97-AF65-F5344CB8AC3E}">
        <p14:creationId xmlns:p14="http://schemas.microsoft.com/office/powerpoint/2010/main" val="3510130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9448D9-8F1D-4CFE-93BA-E0272F0DB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3DF22CC9-1295-2B21-05A9-68A44E669B8F}"/>
              </a:ext>
            </a:extLst>
          </p:cNvPr>
          <p:cNvSpPr>
            <a:spLocks noGrp="1"/>
          </p:cNvSpPr>
          <p:nvPr>
            <p:ph idx="1"/>
          </p:nvPr>
        </p:nvSpPr>
        <p:spPr>
          <a:xfrm>
            <a:off x="663733" y="666751"/>
            <a:ext cx="7493137" cy="5374216"/>
          </a:xfrm>
        </p:spPr>
        <p:txBody>
          <a:bodyPr>
            <a:noAutofit/>
          </a:bodyPr>
          <a:lstStyle/>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r>
              <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rPr>
              <a:t>While the FUD around Binance getting sued by the US Commodity Futures Trading Commission (CFTC) continues to rise, the ripple (XRP) price witnessed a decent climb. </a:t>
            </a:r>
          </a:p>
          <a:p>
            <a:pPr marL="0" indent="0">
              <a:buNone/>
            </a:pPr>
            <a:r>
              <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rPr>
              <a:t>XRP’s price has reached an 11-month-high after it rose by 19% </a:t>
            </a:r>
            <a:r>
              <a:rPr lang="en-GB" sz="2400" dirty="0">
                <a:solidFill>
                  <a:schemeClr val="bg1">
                    <a:lumMod val="95000"/>
                    <a:lumOff val="5000"/>
                  </a:schemeClr>
                </a:solidFill>
                <a:latin typeface="Times New Roman" panose="02020603050405020304" pitchFamily="18" charset="0"/>
                <a:cs typeface="Times New Roman" panose="02020603050405020304" pitchFamily="18" charset="0"/>
              </a:rPr>
              <a:t>on 29</a:t>
            </a:r>
            <a:r>
              <a:rPr lang="en-GB" sz="2400" baseline="30000" dirty="0">
                <a:solidFill>
                  <a:schemeClr val="bg1">
                    <a:lumMod val="95000"/>
                    <a:lumOff val="5000"/>
                  </a:schemeClr>
                </a:solidFill>
                <a:latin typeface="Times New Roman" panose="02020603050405020304" pitchFamily="18" charset="0"/>
                <a:cs typeface="Times New Roman" panose="02020603050405020304" pitchFamily="18" charset="0"/>
              </a:rPr>
              <a:t>th</a:t>
            </a:r>
            <a:r>
              <a:rPr lang="en-GB" sz="2400" dirty="0">
                <a:solidFill>
                  <a:schemeClr val="bg1">
                    <a:lumMod val="95000"/>
                    <a:lumOff val="5000"/>
                  </a:schemeClr>
                </a:solidFill>
                <a:latin typeface="Times New Roman" panose="02020603050405020304" pitchFamily="18" charset="0"/>
                <a:cs typeface="Times New Roman" panose="02020603050405020304" pitchFamily="18" charset="0"/>
              </a:rPr>
              <a:t> March 2023</a:t>
            </a:r>
            <a:r>
              <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rPr>
              <a:t>. The asset is trading at roughly $0.57. The last time XRP touched the $0.56 mark was in May 2022. Its latest bullish momentum started on March 21, but witnessed a notable drop from $0.48 to $0.41 on March 23. Most of the Ripple community expects a bullish move from the asset, according to the XRP chat on CoinMarketCap (CMC).</a:t>
            </a:r>
          </a:p>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GB" sz="2400" b="0" i="0" dirty="0">
              <a:solidFill>
                <a:schemeClr val="bg1">
                  <a:lumMod val="95000"/>
                  <a:lumOff val="5000"/>
                </a:schemeClr>
              </a:solidFill>
              <a:effectLst/>
              <a:latin typeface="Times New Roman" panose="02020603050405020304" pitchFamily="18" charset="0"/>
              <a:cs typeface="Times New Roman" panose="02020603050405020304" pitchFamily="18" charset="0"/>
            </a:endParaRPr>
          </a:p>
          <a:p>
            <a:pPr marL="0" indent="0">
              <a:buNone/>
            </a:pPr>
            <a:endParaRPr lang="en-US" sz="2400"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8" name="Picture 7" descr="Graph on document with pen">
            <a:extLst>
              <a:ext uri="{FF2B5EF4-FFF2-40B4-BE49-F238E27FC236}">
                <a16:creationId xmlns:a16="http://schemas.microsoft.com/office/drawing/2014/main" id="{9AAC9F19-8B49-EBA5-F33E-37753C0E5A03}"/>
              </a:ext>
            </a:extLst>
          </p:cNvPr>
          <p:cNvPicPr>
            <a:picLocks noChangeAspect="1"/>
          </p:cNvPicPr>
          <p:nvPr/>
        </p:nvPicPr>
        <p:blipFill rotWithShape="1">
          <a:blip r:embed="rId2"/>
          <a:srcRect l="40454" r="26731" b="-1"/>
          <a:stretch/>
        </p:blipFill>
        <p:spPr>
          <a:xfrm>
            <a:off x="8820603" y="10"/>
            <a:ext cx="3371397" cy="6857990"/>
          </a:xfrm>
          <a:prstGeom prst="rect">
            <a:avLst/>
          </a:prstGeom>
          <a:effectLst>
            <a:innerShdw blurRad="57150" dist="38100" dir="14460000">
              <a:prstClr val="black">
                <a:alpha val="70000"/>
              </a:prstClr>
            </a:innerShdw>
          </a:effectLst>
        </p:spPr>
      </p:pic>
      <p:grpSp>
        <p:nvGrpSpPr>
          <p:cNvPr id="14" name="Group 13">
            <a:extLst>
              <a:ext uri="{FF2B5EF4-FFF2-40B4-BE49-F238E27FC236}">
                <a16:creationId xmlns:a16="http://schemas.microsoft.com/office/drawing/2014/main" id="{94749DEA-AC6C-4834-A330-03A1796B89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20CBC5D1-BAF0-454E-9D7C-68370AA954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ABB9F45-32F7-4915-A94F-F1E34B32DE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EA6F09-00FD-4C50-A2DF-D0B1CC4C9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B8B975B-2618-4734-A401-FAB7451901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EF4B123-0577-4F10-986B-6BD86396A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210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28" name="Content Placeholder 27" descr="A screenshot of a website&#10;&#10;Description automatically generated">
            <a:extLst>
              <a:ext uri="{FF2B5EF4-FFF2-40B4-BE49-F238E27FC236}">
                <a16:creationId xmlns:a16="http://schemas.microsoft.com/office/drawing/2014/main" id="{74C00B38-CB1E-8E0E-9B36-6A7313F527F8}"/>
              </a:ext>
            </a:extLst>
          </p:cNvPr>
          <p:cNvPicPr>
            <a:picLocks noGrp="1" noChangeAspect="1"/>
          </p:cNvPicPr>
          <p:nvPr>
            <p:ph idx="1"/>
          </p:nvPr>
        </p:nvPicPr>
        <p:blipFill rotWithShape="1">
          <a:blip r:embed="rId2"/>
          <a:srcRect b="13793"/>
          <a:stretch/>
        </p:blipFill>
        <p:spPr>
          <a:xfrm>
            <a:off x="20" y="10"/>
            <a:ext cx="12191980" cy="6857990"/>
          </a:xfrm>
          <a:prstGeom prst="rect">
            <a:avLst/>
          </a:prstGeom>
        </p:spPr>
      </p:pic>
    </p:spTree>
    <p:extLst>
      <p:ext uri="{BB962C8B-B14F-4D97-AF65-F5344CB8AC3E}">
        <p14:creationId xmlns:p14="http://schemas.microsoft.com/office/powerpoint/2010/main" val="1877080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47" name="Rectangle 4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5" descr="Digital graphs and numbers in 3D">
            <a:extLst>
              <a:ext uri="{FF2B5EF4-FFF2-40B4-BE49-F238E27FC236}">
                <a16:creationId xmlns:a16="http://schemas.microsoft.com/office/drawing/2014/main" id="{CC33D1A1-BA93-C7A8-94CD-0212F28FBA29}"/>
              </a:ext>
            </a:extLst>
          </p:cNvPr>
          <p:cNvPicPr>
            <a:picLocks noChangeAspect="1"/>
          </p:cNvPicPr>
          <p:nvPr/>
        </p:nvPicPr>
        <p:blipFill rotWithShape="1">
          <a:blip r:embed="rId2"/>
          <a:srcRect l="37477" r="28437" b="-1"/>
          <a:stretch/>
        </p:blipFill>
        <p:spPr>
          <a:xfrm>
            <a:off x="831" y="10"/>
            <a:ext cx="3502025" cy="6857990"/>
          </a:xfrm>
          <a:prstGeom prst="rect">
            <a:avLst/>
          </a:prstGeom>
          <a:effectLst>
            <a:innerShdw blurRad="57150" dist="38100" dir="14460000">
              <a:prstClr val="black">
                <a:alpha val="70000"/>
              </a:prstClr>
            </a:innerShdw>
          </a:effectLst>
        </p:spPr>
      </p:pic>
      <p:sp>
        <p:nvSpPr>
          <p:cNvPr id="44" name="Content Placeholder 43">
            <a:extLst>
              <a:ext uri="{FF2B5EF4-FFF2-40B4-BE49-F238E27FC236}">
                <a16:creationId xmlns:a16="http://schemas.microsoft.com/office/drawing/2014/main" id="{351A5732-A4CC-CB3A-8D53-2AE143D23D68}"/>
              </a:ext>
            </a:extLst>
          </p:cNvPr>
          <p:cNvSpPr>
            <a:spLocks noGrp="1"/>
          </p:cNvSpPr>
          <p:nvPr>
            <p:ph idx="1"/>
          </p:nvPr>
        </p:nvSpPr>
        <p:spPr>
          <a:xfrm>
            <a:off x="3884612" y="685800"/>
            <a:ext cx="7621588" cy="5781675"/>
          </a:xfrm>
        </p:spPr>
        <p:txBody>
          <a:bodyPr>
            <a:normAutofit/>
          </a:bodyPr>
          <a:lstStyle/>
          <a:p>
            <a:r>
              <a:rPr lang="en-GB" sz="2400" b="0" i="0" dirty="0" err="1">
                <a:solidFill>
                  <a:schemeClr val="tx1"/>
                </a:solidFill>
                <a:effectLst/>
                <a:latin typeface="Times New Roman" panose="02020603050405020304" pitchFamily="18" charset="0"/>
                <a:cs typeface="Times New Roman" panose="02020603050405020304" pitchFamily="18" charset="0"/>
              </a:rPr>
              <a:t>Bitso</a:t>
            </a:r>
            <a:r>
              <a:rPr lang="en-GB" sz="2400" b="0" i="0" dirty="0">
                <a:solidFill>
                  <a:schemeClr val="tx1"/>
                </a:solidFill>
                <a:effectLst/>
                <a:latin typeface="Times New Roman" panose="02020603050405020304" pitchFamily="18" charset="0"/>
                <a:cs typeface="Times New Roman" panose="02020603050405020304" pitchFamily="18" charset="0"/>
              </a:rPr>
              <a:t>, a popular crypto exchange in Mexico, recently announced powering transactions of about $3.3 billion worth of crypto between the U.S. and Mexico. Based on </a:t>
            </a:r>
            <a:r>
              <a:rPr lang="en-GB" sz="2400" b="0" i="0" dirty="0" err="1">
                <a:solidFill>
                  <a:schemeClr val="tx1"/>
                </a:solidFill>
                <a:effectLst/>
                <a:latin typeface="Times New Roman" panose="02020603050405020304" pitchFamily="18" charset="0"/>
                <a:cs typeface="Times New Roman" panose="02020603050405020304" pitchFamily="18" charset="0"/>
              </a:rPr>
              <a:t>Bitso’s</a:t>
            </a:r>
            <a:r>
              <a:rPr lang="en-GB" sz="2400" b="0" i="0" dirty="0">
                <a:solidFill>
                  <a:schemeClr val="tx1"/>
                </a:solidFill>
                <a:effectLst/>
                <a:latin typeface="Times New Roman" panose="02020603050405020304" pitchFamily="18" charset="0"/>
                <a:cs typeface="Times New Roman" panose="02020603050405020304" pitchFamily="18" charset="0"/>
              </a:rPr>
              <a:t> report, the Ripple network is one of its primary settlement partners for cross-border transactions.</a:t>
            </a:r>
          </a:p>
          <a:p>
            <a:r>
              <a:rPr lang="en-GB" sz="2400" b="0" i="0" dirty="0">
                <a:solidFill>
                  <a:schemeClr val="tx1"/>
                </a:solidFill>
                <a:effectLst/>
                <a:latin typeface="Times New Roman" panose="02020603050405020304" pitchFamily="18" charset="0"/>
                <a:cs typeface="Times New Roman" panose="02020603050405020304" pitchFamily="18" charset="0"/>
              </a:rPr>
              <a:t>The crypto exchange </a:t>
            </a:r>
            <a:r>
              <a:rPr lang="en-GB" sz="2400" b="0" i="0" dirty="0" err="1">
                <a:solidFill>
                  <a:schemeClr val="tx1"/>
                </a:solidFill>
                <a:effectLst/>
                <a:latin typeface="Times New Roman" panose="02020603050405020304" pitchFamily="18" charset="0"/>
                <a:cs typeface="Times New Roman" panose="02020603050405020304" pitchFamily="18" charset="0"/>
              </a:rPr>
              <a:t>Bitso</a:t>
            </a:r>
            <a:r>
              <a:rPr lang="en-GB" sz="2400" b="0" i="0" dirty="0">
                <a:solidFill>
                  <a:schemeClr val="tx1"/>
                </a:solidFill>
                <a:effectLst/>
                <a:latin typeface="Times New Roman" panose="02020603050405020304" pitchFamily="18" charset="0"/>
                <a:cs typeface="Times New Roman" panose="02020603050405020304" pitchFamily="18" charset="0"/>
              </a:rPr>
              <a:t> indicated that most international transactions leverage stablecoins or XRP.</a:t>
            </a:r>
            <a:endParaRPr lang="en-GB" sz="2400" dirty="0">
              <a:solidFill>
                <a:schemeClr val="tx1"/>
              </a:solidFill>
              <a:latin typeface="Times New Roman" panose="02020603050405020304" pitchFamily="18" charset="0"/>
              <a:cs typeface="Times New Roman" panose="02020603050405020304" pitchFamily="18" charset="0"/>
            </a:endParaRPr>
          </a:p>
          <a:p>
            <a:r>
              <a:rPr lang="en-GB" sz="2400" b="0" i="0" dirty="0">
                <a:solidFill>
                  <a:schemeClr val="tx1"/>
                </a:solidFill>
                <a:effectLst/>
                <a:latin typeface="Times New Roman" panose="02020603050405020304" pitchFamily="18" charset="0"/>
                <a:cs typeface="Times New Roman" panose="02020603050405020304" pitchFamily="18" charset="0"/>
              </a:rPr>
              <a:t>Ripple’s XRP has experienced an impressive $8.85 billion inflow in market cap within a month, bringing its total market cap to $26.93 billion. </a:t>
            </a:r>
            <a:endParaRPr lang="en-IN" sz="2400" dirty="0">
              <a:solidFill>
                <a:schemeClr val="tx1"/>
              </a:solidFill>
              <a:latin typeface="Times New Roman" panose="02020603050405020304" pitchFamily="18" charset="0"/>
              <a:cs typeface="Times New Roman" panose="02020603050405020304" pitchFamily="18" charset="0"/>
            </a:endParaRPr>
          </a:p>
        </p:txBody>
      </p:sp>
      <p:grpSp>
        <p:nvGrpSpPr>
          <p:cNvPr id="49" name="Group 5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3" name="Straight Connector 5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7956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6" name="Straight Connector 165">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46" name="Content Placeholder 145" descr="A person and person in a subway&#10;&#10;Description automatically generated">
            <a:extLst>
              <a:ext uri="{FF2B5EF4-FFF2-40B4-BE49-F238E27FC236}">
                <a16:creationId xmlns:a16="http://schemas.microsoft.com/office/drawing/2014/main" id="{35B688F1-52D4-F91D-6089-3A48ED33D0B7}"/>
              </a:ext>
            </a:extLst>
          </p:cNvPr>
          <p:cNvPicPr>
            <a:picLocks noChangeAspect="1"/>
          </p:cNvPicPr>
          <p:nvPr/>
        </p:nvPicPr>
        <p:blipFill rotWithShape="1">
          <a:blip r:embed="rId2"/>
          <a:srcRect t="10359"/>
          <a:stretch/>
        </p:blipFill>
        <p:spPr>
          <a:xfrm>
            <a:off x="20" y="10"/>
            <a:ext cx="12191980" cy="6857990"/>
          </a:xfrm>
          <a:prstGeom prst="rect">
            <a:avLst/>
          </a:prstGeom>
        </p:spPr>
      </p:pic>
    </p:spTree>
    <p:extLst>
      <p:ext uri="{BB962C8B-B14F-4D97-AF65-F5344CB8AC3E}">
        <p14:creationId xmlns:p14="http://schemas.microsoft.com/office/powerpoint/2010/main" val="84060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59A5B0-7EED-3D5F-DC8D-A6F58B538FCE}"/>
              </a:ext>
            </a:extLst>
          </p:cNvPr>
          <p:cNvSpPr>
            <a:spLocks noGrp="1"/>
          </p:cNvSpPr>
          <p:nvPr>
            <p:ph idx="1"/>
          </p:nvPr>
        </p:nvSpPr>
        <p:spPr>
          <a:xfrm>
            <a:off x="684211" y="466532"/>
            <a:ext cx="10850563" cy="5775648"/>
          </a:xfrm>
        </p:spPr>
        <p:txBody>
          <a:bodyPr>
            <a:normAutofit/>
          </a:bodyPr>
          <a:lstStyle/>
          <a:p>
            <a:r>
              <a:rPr lang="en-GB" sz="2400" b="0" i="0" dirty="0">
                <a:solidFill>
                  <a:schemeClr val="tx1"/>
                </a:solidFill>
                <a:effectLst/>
                <a:latin typeface="Times New Roman" panose="02020603050405020304" pitchFamily="18" charset="0"/>
                <a:cs typeface="Times New Roman" panose="02020603050405020304" pitchFamily="18" charset="0"/>
              </a:rPr>
              <a:t>According to the latest XRP Markets Report, Ripple, a blockchain company developing global payment products, sold over $361 million of XRP tokens in Q1. That is from Jan 2023 to April 2023. </a:t>
            </a:r>
          </a:p>
          <a:p>
            <a:r>
              <a:rPr lang="en-GB" sz="2400" b="0" i="0" dirty="0">
                <a:solidFill>
                  <a:schemeClr val="tx1"/>
                </a:solidFill>
                <a:effectLst/>
                <a:latin typeface="Times New Roman" panose="02020603050405020304" pitchFamily="18" charset="0"/>
                <a:cs typeface="Times New Roman" panose="02020603050405020304" pitchFamily="18" charset="0"/>
              </a:rPr>
              <a:t>$361 million is a significant increase from the previous quarter, which saw sales of $226.31 million.</a:t>
            </a:r>
            <a:endParaRPr lang="en-GB" sz="2400" dirty="0">
              <a:solidFill>
                <a:schemeClr val="tx1"/>
              </a:solidFill>
              <a:latin typeface="Times New Roman" panose="02020603050405020304" pitchFamily="18" charset="0"/>
              <a:cs typeface="Times New Roman" panose="02020603050405020304" pitchFamily="18" charset="0"/>
            </a:endParaRPr>
          </a:p>
          <a:p>
            <a:r>
              <a:rPr lang="en-GB" sz="2400" dirty="0">
                <a:solidFill>
                  <a:schemeClr val="tx1"/>
                </a:solidFill>
                <a:latin typeface="Times New Roman" panose="02020603050405020304" pitchFamily="18" charset="0"/>
                <a:cs typeface="Times New Roman" panose="02020603050405020304" pitchFamily="18" charset="0"/>
              </a:rPr>
              <a:t>Despite facing headwinds during the banking crisis, Ripple's products, including the XRP Ledger and on-demand liquidity (ODL) product, have remained resilient. The disruption caused by the crisis impacted cryptocurrency liquidity, but customer flows quickly recovered, and Ripple reported strong sales through ODL</a:t>
            </a:r>
          </a:p>
          <a:p>
            <a:r>
              <a:rPr lang="en-GB" sz="2400" b="0" i="0" dirty="0">
                <a:solidFill>
                  <a:schemeClr val="tx1"/>
                </a:solidFill>
                <a:effectLst/>
                <a:latin typeface="Times New Roman" panose="02020603050405020304" pitchFamily="18" charset="0"/>
                <a:cs typeface="Times New Roman" panose="02020603050405020304" pitchFamily="18" charset="0"/>
              </a:rPr>
              <a:t>Ripple faced a brief disruption during the banking crisis, which led to a halt in XRP purchases. However, they have resumed purchasing XRP and plan to continue doing so as the adoption of their ODL product grows.</a:t>
            </a:r>
            <a:endParaRPr lang="en-I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8759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web page">
            <a:extLst>
              <a:ext uri="{FF2B5EF4-FFF2-40B4-BE49-F238E27FC236}">
                <a16:creationId xmlns:a16="http://schemas.microsoft.com/office/drawing/2014/main" id="{7DF278E1-5539-F2D5-40FF-AF66367CC03B}"/>
              </a:ext>
            </a:extLst>
          </p:cNvPr>
          <p:cNvPicPr>
            <a:picLocks noGrp="1" noChangeAspect="1"/>
          </p:cNvPicPr>
          <p:nvPr>
            <p:ph sz="half" idx="1"/>
          </p:nvPr>
        </p:nvPicPr>
        <p:blipFill>
          <a:blip r:embed="rId2"/>
          <a:stretch>
            <a:fillRect/>
          </a:stretch>
        </p:blipFill>
        <p:spPr>
          <a:xfrm>
            <a:off x="684213" y="769481"/>
            <a:ext cx="7413412" cy="5668287"/>
          </a:xfrm>
        </p:spPr>
      </p:pic>
      <p:sp>
        <p:nvSpPr>
          <p:cNvPr id="8" name="Content Placeholder 7">
            <a:extLst>
              <a:ext uri="{FF2B5EF4-FFF2-40B4-BE49-F238E27FC236}">
                <a16:creationId xmlns:a16="http://schemas.microsoft.com/office/drawing/2014/main" id="{4562CDB2-AE05-82D2-60F7-4F8CA6AE3829}"/>
              </a:ext>
            </a:extLst>
          </p:cNvPr>
          <p:cNvSpPr>
            <a:spLocks noGrp="1"/>
          </p:cNvSpPr>
          <p:nvPr>
            <p:ph sz="half" idx="2"/>
          </p:nvPr>
        </p:nvSpPr>
        <p:spPr>
          <a:xfrm>
            <a:off x="8323868" y="685800"/>
            <a:ext cx="3665968" cy="5836297"/>
          </a:xfrm>
        </p:spPr>
        <p:txBody>
          <a:bodyPr/>
          <a:lstStyle/>
          <a:p>
            <a:r>
              <a:rPr lang="en-GB" b="0" i="0" dirty="0">
                <a:solidFill>
                  <a:schemeClr val="tx1"/>
                </a:solidFill>
                <a:effectLst/>
                <a:latin typeface="Times New Roman" panose="02020603050405020304" pitchFamily="18" charset="0"/>
                <a:cs typeface="Times New Roman" panose="02020603050405020304" pitchFamily="18" charset="0"/>
              </a:rPr>
              <a:t>The BRICS countries are planning to introduce a new trading currency, which will be backed by gold.</a:t>
            </a:r>
          </a:p>
          <a:p>
            <a:r>
              <a:rPr lang="en-GB" b="0" i="0" dirty="0">
                <a:solidFill>
                  <a:schemeClr val="tx1"/>
                </a:solidFill>
                <a:effectLst/>
                <a:latin typeface="Times New Roman" panose="02020603050405020304" pitchFamily="18" charset="0"/>
                <a:cs typeface="Times New Roman" panose="02020603050405020304" pitchFamily="18" charset="0"/>
              </a:rPr>
              <a:t>Russia's announcement that the BRICS currency will be backed by gold could strengthen a bullish trend in the gold market, providing a promising short-term swing trade opportunity</a:t>
            </a:r>
            <a:endParaRPr lang="en-GB" b="0" i="0" u="sng"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4095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29214DA-A723-8F10-EE09-09D303D60B63}"/>
              </a:ext>
            </a:extLst>
          </p:cNvPr>
          <p:cNvSpPr>
            <a:spLocks noGrp="1"/>
          </p:cNvSpPr>
          <p:nvPr>
            <p:ph type="body" sz="quarter" idx="3"/>
          </p:nvPr>
        </p:nvSpPr>
        <p:spPr>
          <a:xfrm>
            <a:off x="606491" y="137628"/>
            <a:ext cx="11215395" cy="1352937"/>
          </a:xfrm>
        </p:spPr>
        <p:txBody>
          <a:bodyPr>
            <a:normAutofit/>
          </a:bodyPr>
          <a:lstStyle/>
          <a:p>
            <a:pPr algn="just">
              <a:spcAft>
                <a:spcPts val="0"/>
              </a:spcAft>
            </a:pPr>
            <a:r>
              <a:rPr lang="en-GB" sz="1400" dirty="0">
                <a:solidFill>
                  <a:schemeClr val="tx1"/>
                </a:solidFill>
                <a:latin typeface="Times New Roman" panose="02020603050405020304" pitchFamily="18" charset="0"/>
                <a:cs typeface="Times New Roman" panose="02020603050405020304" pitchFamily="18" charset="0"/>
              </a:rPr>
              <a:t>Q1. The existing financial system that we have is archaic. If there is a reversion to the gold standard and the existing financial system collapses:  </a:t>
            </a:r>
          </a:p>
          <a:p>
            <a:pPr marL="0" indent="0" algn="just">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-would XRP be the new global standard, backed by silver/ gold/ precious metals, especially when it is going through a lawsuit? </a:t>
            </a:r>
          </a:p>
          <a:p>
            <a:pPr marL="0" indent="0" algn="just">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Bonus: Can the same be applied to Bitcoin?</a:t>
            </a:r>
          </a:p>
          <a:p>
            <a:pPr marL="0" indent="0" algn="just">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-What are the strong indicators for Ripple and its XRP Ledger growing into a global banking system?</a:t>
            </a:r>
          </a:p>
          <a:p>
            <a:pPr marL="0" indent="0" algn="just">
              <a:spcAft>
                <a:spcPts val="0"/>
              </a:spcAft>
              <a:buNone/>
            </a:pPr>
            <a:r>
              <a:rPr lang="en-GB" sz="1400" dirty="0">
                <a:solidFill>
                  <a:schemeClr val="tx1"/>
                </a:solidFill>
                <a:latin typeface="Times New Roman" panose="02020603050405020304" pitchFamily="18" charset="0"/>
                <a:cs typeface="Times New Roman" panose="02020603050405020304" pitchFamily="18" charset="0"/>
              </a:rPr>
              <a:t> Bonus: Also specify for bitcoin.</a:t>
            </a:r>
          </a:p>
          <a:p>
            <a:pPr marL="0" indent="0" algn="just">
              <a:spcAft>
                <a:spcPts val="0"/>
              </a:spcAft>
              <a:buNone/>
            </a:pPr>
            <a:endParaRPr lang="en-IN" sz="1400" dirty="0">
              <a:solidFill>
                <a:schemeClr val="tx1"/>
              </a:solidFill>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5032CA2A-29A4-1727-4589-61E600374E93}"/>
              </a:ext>
            </a:extLst>
          </p:cNvPr>
          <p:cNvSpPr>
            <a:spLocks noGrp="1"/>
          </p:cNvSpPr>
          <p:nvPr>
            <p:ph sz="quarter" idx="4"/>
          </p:nvPr>
        </p:nvSpPr>
        <p:spPr>
          <a:xfrm>
            <a:off x="606490" y="1875453"/>
            <a:ext cx="5243803" cy="4569948"/>
          </a:xfrm>
        </p:spPr>
        <p:txBody>
          <a:bodyPr>
            <a:normAutofit/>
          </a:bodyPr>
          <a:lstStyle/>
          <a:p>
            <a:r>
              <a:rPr lang="en-GB" b="0" i="0" dirty="0">
                <a:solidFill>
                  <a:schemeClr val="tx1"/>
                </a:solidFill>
                <a:effectLst/>
                <a:latin typeface="Times New Roman" panose="02020603050405020304" pitchFamily="18" charset="0"/>
                <a:cs typeface="Times New Roman" panose="02020603050405020304" pitchFamily="18" charset="0"/>
              </a:rPr>
              <a:t>XRP and Bitcoin's acceptance as a global standard depends on market dynamics and circumstances, as they are decentralized cryptocurrencies with distinct characteristics and cannot be a single solution.</a:t>
            </a:r>
          </a:p>
          <a:p>
            <a:r>
              <a:rPr lang="en-GB" b="0" i="0" dirty="0">
                <a:solidFill>
                  <a:schemeClr val="tx1"/>
                </a:solidFill>
                <a:effectLst/>
                <a:latin typeface="Times New Roman" panose="02020603050405020304" pitchFamily="18" charset="0"/>
                <a:cs typeface="Times New Roman" panose="02020603050405020304" pitchFamily="18" charset="0"/>
              </a:rPr>
              <a:t>US SEC is suing XRP, potentially impacting regulatory status and adoption by financial institutions. XRP's on-demand liquidity product is not guaranteed global standard.</a:t>
            </a:r>
          </a:p>
          <a:p>
            <a:r>
              <a:rPr lang="en-GB" b="0" i="0" dirty="0">
                <a:solidFill>
                  <a:schemeClr val="tx1"/>
                </a:solidFill>
                <a:effectLst/>
                <a:latin typeface="Times New Roman" panose="02020603050405020304" pitchFamily="18" charset="0"/>
                <a:cs typeface="Times New Roman" panose="02020603050405020304" pitchFamily="18" charset="0"/>
              </a:rPr>
              <a:t>Bitcoin gains popularity as a wealth store and hedge against economic instability, primarily seen as digital gold. Its global standard depends on regulatory developments, technological advancements, and market acceptance.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13" name="Content Placeholder 12">
            <a:extLst>
              <a:ext uri="{FF2B5EF4-FFF2-40B4-BE49-F238E27FC236}">
                <a16:creationId xmlns:a16="http://schemas.microsoft.com/office/drawing/2014/main" id="{763136F7-5981-EA80-841C-60AB321392DA}"/>
              </a:ext>
            </a:extLst>
          </p:cNvPr>
          <p:cNvSpPr>
            <a:spLocks noGrp="1"/>
          </p:cNvSpPr>
          <p:nvPr>
            <p:ph sz="quarter" idx="14"/>
          </p:nvPr>
        </p:nvSpPr>
        <p:spPr>
          <a:xfrm>
            <a:off x="6341709" y="1943100"/>
            <a:ext cx="5629467" cy="4569948"/>
          </a:xfrm>
        </p:spPr>
        <p:txBody>
          <a:bodyPr/>
          <a:lstStyle/>
          <a:p>
            <a:r>
              <a:rPr lang="en-GB" b="0" i="0" dirty="0">
                <a:solidFill>
                  <a:schemeClr val="tx1"/>
                </a:solidFill>
                <a:effectLst/>
                <a:latin typeface="Times New Roman" panose="02020603050405020304" pitchFamily="18" charset="0"/>
                <a:cs typeface="Times New Roman" panose="02020603050405020304" pitchFamily="18" charset="0"/>
              </a:rPr>
              <a:t>Strong indicators for XRP and Bitcoin</a:t>
            </a:r>
          </a:p>
          <a:p>
            <a:r>
              <a:rPr lang="en-GB" b="0" i="0" dirty="0">
                <a:solidFill>
                  <a:schemeClr val="tx1"/>
                </a:solidFill>
                <a:effectLst/>
                <a:latin typeface="Times New Roman" panose="02020603050405020304" pitchFamily="18" charset="0"/>
                <a:cs typeface="Times New Roman" panose="02020603050405020304" pitchFamily="18" charset="0"/>
              </a:rPr>
              <a:t>Ripple's ODL product attracts financial institutions for quick, low-cost cross-border transactions. It has formed alliances with banks and financial service providers, signalling interest in its technology. Regulatory clarification is crucial for growth and adoption.</a:t>
            </a:r>
          </a:p>
          <a:p>
            <a:r>
              <a:rPr lang="en-GB" dirty="0">
                <a:solidFill>
                  <a:schemeClr val="tx1"/>
                </a:solidFill>
                <a:latin typeface="Times New Roman" panose="02020603050405020304" pitchFamily="18" charset="0"/>
                <a:cs typeface="Times New Roman" panose="02020603050405020304" pitchFamily="18" charset="0"/>
              </a:rPr>
              <a:t>Bitcoin's store of value narrative attracts institutional and corporate interest as a hedge against inflation and economic uncertainty. More financial institutions and Businesses are adding it to their portfolio. Its rare supply of 21 million coins offers potential advantages as a deflationary asset.</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398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310B5-D907-A977-7A9C-69F8BEB7BB3F}"/>
              </a:ext>
            </a:extLst>
          </p:cNvPr>
          <p:cNvSpPr>
            <a:spLocks noGrp="1"/>
          </p:cNvSpPr>
          <p:nvPr>
            <p:ph type="title"/>
          </p:nvPr>
        </p:nvSpPr>
        <p:spPr>
          <a:xfrm>
            <a:off x="684213" y="685800"/>
            <a:ext cx="6460510" cy="923925"/>
          </a:xfrm>
        </p:spPr>
        <p:txBody>
          <a:bodyPr vert="horz" lIns="91440" tIns="45720" rIns="91440" bIns="45720" rtlCol="0" anchor="b">
            <a:normAutofit/>
          </a:bodyPr>
          <a:lstStyle/>
          <a:p>
            <a:r>
              <a:rPr lang="en-US" sz="4800" dirty="0"/>
              <a:t>Dataset</a:t>
            </a:r>
          </a:p>
        </p:txBody>
      </p:sp>
      <p:sp>
        <p:nvSpPr>
          <p:cNvPr id="3" name="Subtitle 2">
            <a:extLst>
              <a:ext uri="{FF2B5EF4-FFF2-40B4-BE49-F238E27FC236}">
                <a16:creationId xmlns:a16="http://schemas.microsoft.com/office/drawing/2014/main" id="{C05FF0B8-5B51-7376-0271-8D849CA3F8A8}"/>
              </a:ext>
            </a:extLst>
          </p:cNvPr>
          <p:cNvSpPr>
            <a:spLocks noGrp="1"/>
          </p:cNvSpPr>
          <p:nvPr>
            <p:ph type="body" idx="1"/>
          </p:nvPr>
        </p:nvSpPr>
        <p:spPr>
          <a:xfrm>
            <a:off x="684212" y="2419350"/>
            <a:ext cx="6400800" cy="3752849"/>
          </a:xfrm>
        </p:spPr>
        <p:txBody>
          <a:bodyPr vert="horz" lIns="91440" tIns="45720" rIns="91440" bIns="45720" rtlCol="0" anchor="t">
            <a:noAutofit/>
          </a:bodyPr>
          <a:lstStyle/>
          <a:p>
            <a:pPr marL="342900" indent="-342900" algn="just">
              <a:lnSpc>
                <a:spcPct val="9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Dataset is taken from Binance market data. </a:t>
            </a:r>
            <a:r>
              <a:rPr lang="en-US" sz="2400" u="sng" dirty="0">
                <a:highlight>
                  <a:srgbClr val="FFFFFF"/>
                </a:highlight>
                <a:latin typeface="Times New Roman" panose="02020603050405020304" pitchFamily="18" charset="0"/>
                <a:cs typeface="Times New Roman" panose="02020603050405020304" pitchFamily="18" charset="0"/>
                <a:hlinkClick r:id="rId2"/>
              </a:rPr>
              <a:t>https://data.binance.vision/?prefix=data/spot/monthly/klines/XRPUSDT/1d/</a:t>
            </a:r>
            <a:endParaRPr lang="en-US" sz="2400" u="sng" dirty="0">
              <a:highlight>
                <a:srgbClr val="FFFFFF"/>
              </a:highlight>
              <a:latin typeface="Times New Roman" panose="02020603050405020304" pitchFamily="18" charset="0"/>
              <a:cs typeface="Times New Roman" panose="02020603050405020304" pitchFamily="18" charset="0"/>
            </a:endParaRPr>
          </a:p>
          <a:p>
            <a:pPr marL="342900" indent="-342900" algn="just">
              <a:lnSpc>
                <a:spcPct val="9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Dataset contains 16 files from January 2022 to April 2023.</a:t>
            </a:r>
          </a:p>
          <a:p>
            <a:pPr marL="342900" indent="-342900" algn="just">
              <a:lnSpc>
                <a:spcPct val="9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16 files are combined into one to get the complete dataset into a single file.</a:t>
            </a:r>
          </a:p>
          <a:p>
            <a:pPr marL="342900" indent="-342900" algn="just">
              <a:lnSpc>
                <a:spcPct val="9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combined data contains 485 rows and 13 attributes. </a:t>
            </a:r>
          </a:p>
        </p:txBody>
      </p:sp>
      <p:pic>
        <p:nvPicPr>
          <p:cNvPr id="5" name="Picture 4" descr="Programming data on computer monitor">
            <a:extLst>
              <a:ext uri="{FF2B5EF4-FFF2-40B4-BE49-F238E27FC236}">
                <a16:creationId xmlns:a16="http://schemas.microsoft.com/office/drawing/2014/main" id="{0625B329-4258-A136-1DB5-9BAECAA7403A}"/>
              </a:ext>
            </a:extLst>
          </p:cNvPr>
          <p:cNvPicPr>
            <a:picLocks noChangeAspect="1"/>
          </p:cNvPicPr>
          <p:nvPr/>
        </p:nvPicPr>
        <p:blipFill rotWithShape="1">
          <a:blip r:embed="rId3"/>
          <a:srcRect l="32393" r="22447"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21" name="Group 20">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2" name="Straight Connector 21">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8476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44C2978F-2ACC-6275-C86F-79B53681DC31}"/>
              </a:ext>
            </a:extLst>
          </p:cNvPr>
          <p:cNvSpPr>
            <a:spLocks noGrp="1"/>
          </p:cNvSpPr>
          <p:nvPr>
            <p:ph sz="half" idx="1"/>
          </p:nvPr>
        </p:nvSpPr>
        <p:spPr>
          <a:xfrm>
            <a:off x="611138" y="214604"/>
            <a:ext cx="10969724" cy="751113"/>
          </a:xfrm>
        </p:spPr>
        <p:txBody>
          <a:bodyPr>
            <a:noAutofit/>
          </a:bodyPr>
          <a:lstStyle/>
          <a:p>
            <a:endParaRPr lang="en-GB" sz="1600" dirty="0">
              <a:solidFill>
                <a:schemeClr val="tx1"/>
              </a:solidFill>
              <a:latin typeface="Times New Roman" panose="02020603050405020304" pitchFamily="18" charset="0"/>
              <a:cs typeface="Times New Roman" panose="02020603050405020304" pitchFamily="18" charset="0"/>
            </a:endParaRPr>
          </a:p>
          <a:p>
            <a:endParaRPr lang="en-GB" sz="1600" dirty="0">
              <a:solidFill>
                <a:schemeClr val="tx1"/>
              </a:solidFill>
              <a:latin typeface="Times New Roman" panose="02020603050405020304" pitchFamily="18" charset="0"/>
              <a:cs typeface="Times New Roman" panose="02020603050405020304" pitchFamily="18" charset="0"/>
            </a:endParaRPr>
          </a:p>
          <a:p>
            <a:r>
              <a:rPr lang="en-GB" sz="1600" dirty="0">
                <a:solidFill>
                  <a:schemeClr val="tx1"/>
                </a:solidFill>
                <a:latin typeface="Times New Roman" panose="02020603050405020304" pitchFamily="18" charset="0"/>
                <a:cs typeface="Times New Roman" panose="02020603050405020304" pitchFamily="18" charset="0"/>
              </a:rPr>
              <a:t>Q2. What would be the major risks, exposures, and restraints within a governmental XRP/ Bitcoin Ledger banking system from the citizen’s (businesses, consumer) perspective?</a:t>
            </a:r>
          </a:p>
          <a:p>
            <a:endParaRPr lang="en-GB" sz="1600" dirty="0">
              <a:solidFill>
                <a:schemeClr val="tx1"/>
              </a:solidFill>
              <a:latin typeface="Times New Roman" panose="02020603050405020304" pitchFamily="18" charset="0"/>
              <a:cs typeface="Times New Roman" panose="02020603050405020304" pitchFamily="18" charset="0"/>
            </a:endParaRPr>
          </a:p>
          <a:p>
            <a:endParaRPr lang="en-IN" sz="1600" dirty="0">
              <a:solidFill>
                <a:schemeClr val="tx1"/>
              </a:solidFill>
              <a:latin typeface="Times New Roman" panose="02020603050405020304" pitchFamily="18" charset="0"/>
              <a:cs typeface="Times New Roman" panose="02020603050405020304" pitchFamily="18" charset="0"/>
            </a:endParaRPr>
          </a:p>
        </p:txBody>
      </p:sp>
      <p:sp>
        <p:nvSpPr>
          <p:cNvPr id="15" name="Content Placeholder 14">
            <a:extLst>
              <a:ext uri="{FF2B5EF4-FFF2-40B4-BE49-F238E27FC236}">
                <a16:creationId xmlns:a16="http://schemas.microsoft.com/office/drawing/2014/main" id="{3AB74011-EB6B-4B91-4EC2-4C756E76A1DC}"/>
              </a:ext>
            </a:extLst>
          </p:cNvPr>
          <p:cNvSpPr>
            <a:spLocks noGrp="1"/>
          </p:cNvSpPr>
          <p:nvPr>
            <p:ph sz="half" idx="2"/>
          </p:nvPr>
        </p:nvSpPr>
        <p:spPr>
          <a:xfrm>
            <a:off x="756012" y="965716"/>
            <a:ext cx="10824850" cy="5677679"/>
          </a:xfrm>
        </p:spPr>
        <p:txBody>
          <a:bodyPr>
            <a:normAutofit/>
          </a:bodyPr>
          <a:lstStyle/>
          <a:p>
            <a:r>
              <a:rPr lang="en-GB" sz="1800" b="0" i="0" dirty="0">
                <a:solidFill>
                  <a:schemeClr val="tx1"/>
                </a:solidFill>
                <a:effectLst/>
                <a:latin typeface="Times New Roman" panose="02020603050405020304" pitchFamily="18" charset="0"/>
                <a:cs typeface="Times New Roman" panose="02020603050405020304" pitchFamily="18" charset="0"/>
              </a:rPr>
              <a:t>Citizens and businesses using these cryptocurrencies in </a:t>
            </a:r>
            <a:r>
              <a:rPr lang="en-GB" sz="1800" b="1" i="0" dirty="0">
                <a:solidFill>
                  <a:schemeClr val="tx1"/>
                </a:solidFill>
                <a:effectLst/>
                <a:latin typeface="Times New Roman" panose="02020603050405020304" pitchFamily="18" charset="0"/>
                <a:cs typeface="Times New Roman" panose="02020603050405020304" pitchFamily="18" charset="0"/>
              </a:rPr>
              <a:t>their</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day-to-day</a:t>
            </a:r>
            <a:r>
              <a:rPr lang="en-GB" sz="1800" b="0" i="0" dirty="0">
                <a:solidFill>
                  <a:schemeClr val="tx1"/>
                </a:solidFill>
                <a:effectLst/>
                <a:latin typeface="Times New Roman" panose="02020603050405020304" pitchFamily="18" charset="0"/>
                <a:cs typeface="Times New Roman" panose="02020603050405020304" pitchFamily="18" charset="0"/>
              </a:rPr>
              <a:t> transactions may face uncertainty </a:t>
            </a:r>
            <a:r>
              <a:rPr lang="en-GB" sz="1800" b="1" i="0" dirty="0">
                <a:solidFill>
                  <a:schemeClr val="tx1"/>
                </a:solidFill>
                <a:effectLst/>
                <a:latin typeface="Times New Roman" panose="02020603050405020304" pitchFamily="18" charset="0"/>
                <a:cs typeface="Times New Roman" panose="02020603050405020304" pitchFamily="18" charset="0"/>
              </a:rPr>
              <a:t>about</a:t>
            </a:r>
            <a:r>
              <a:rPr lang="en-GB" sz="1800" b="0" i="0" dirty="0">
                <a:solidFill>
                  <a:schemeClr val="tx1"/>
                </a:solidFill>
                <a:effectLst/>
                <a:latin typeface="Times New Roman" panose="02020603050405020304" pitchFamily="18" charset="0"/>
                <a:cs typeface="Times New Roman" panose="02020603050405020304" pitchFamily="18" charset="0"/>
              </a:rPr>
              <a:t> the value of their holdings, as prices can fluctuate significantly in </a:t>
            </a:r>
            <a:r>
              <a:rPr lang="en-GB" sz="1800" b="1" i="0" dirty="0">
                <a:solidFill>
                  <a:schemeClr val="tx1"/>
                </a:solidFill>
                <a:effectLst/>
                <a:latin typeface="Times New Roman" panose="02020603050405020304" pitchFamily="18" charset="0"/>
                <a:cs typeface="Times New Roman" panose="02020603050405020304" pitchFamily="18" charset="0"/>
              </a:rPr>
              <a:t>the</a:t>
            </a:r>
            <a:r>
              <a:rPr lang="en-GB" sz="1800" b="0" i="0" dirty="0">
                <a:solidFill>
                  <a:schemeClr val="tx1"/>
                </a:solidFill>
                <a:effectLst/>
                <a:latin typeface="Times New Roman" panose="02020603050405020304" pitchFamily="18" charset="0"/>
                <a:cs typeface="Times New Roman" panose="02020603050405020304" pitchFamily="18" charset="0"/>
              </a:rPr>
              <a:t> short </a:t>
            </a:r>
            <a:r>
              <a:rPr lang="en-GB" sz="1800" b="1" i="0" dirty="0">
                <a:solidFill>
                  <a:schemeClr val="tx1"/>
                </a:solidFill>
                <a:effectLst/>
                <a:latin typeface="Times New Roman" panose="02020603050405020304" pitchFamily="18" charset="0"/>
                <a:cs typeface="Times New Roman" panose="02020603050405020304" pitchFamily="18" charset="0"/>
              </a:rPr>
              <a:t>term.</a:t>
            </a:r>
            <a:r>
              <a:rPr lang="en-GB" sz="1800" b="0" i="0" dirty="0">
                <a:solidFill>
                  <a:schemeClr val="tx1"/>
                </a:solidFill>
                <a:effectLst/>
                <a:latin typeface="Times New Roman" panose="02020603050405020304" pitchFamily="18" charset="0"/>
                <a:cs typeface="Times New Roman" panose="02020603050405020304" pitchFamily="18" charset="0"/>
              </a:rPr>
              <a:t> </a:t>
            </a:r>
          </a:p>
          <a:p>
            <a:r>
              <a:rPr lang="en-GB" sz="1800" b="1" i="0" dirty="0">
                <a:solidFill>
                  <a:schemeClr val="tx1"/>
                </a:solidFill>
                <a:effectLst/>
                <a:latin typeface="Times New Roman" panose="02020603050405020304" pitchFamily="18" charset="0"/>
                <a:cs typeface="Times New Roman" panose="02020603050405020304" pitchFamily="18" charset="0"/>
              </a:rPr>
              <a:t>Government</a:t>
            </a:r>
            <a:r>
              <a:rPr lang="en-GB" sz="1800" b="0" i="0" dirty="0">
                <a:solidFill>
                  <a:schemeClr val="tx1"/>
                </a:solidFill>
                <a:effectLst/>
                <a:latin typeface="Times New Roman" panose="02020603050405020304" pitchFamily="18" charset="0"/>
                <a:cs typeface="Times New Roman" panose="02020603050405020304" pitchFamily="18" charset="0"/>
              </a:rPr>
              <a:t> adoption of XRP or Bitcoin could lead to </a:t>
            </a:r>
            <a:r>
              <a:rPr lang="en-GB" sz="1800" b="1" i="0" dirty="0">
                <a:solidFill>
                  <a:schemeClr val="tx1"/>
                </a:solidFill>
                <a:effectLst/>
                <a:latin typeface="Times New Roman" panose="02020603050405020304" pitchFamily="18" charset="0"/>
                <a:cs typeface="Times New Roman" panose="02020603050405020304" pitchFamily="18" charset="0"/>
              </a:rPr>
              <a:t>changes</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in</a:t>
            </a:r>
            <a:r>
              <a:rPr lang="en-GB" sz="1800" b="0" i="0" dirty="0">
                <a:solidFill>
                  <a:schemeClr val="tx1"/>
                </a:solidFill>
                <a:effectLst/>
                <a:latin typeface="Times New Roman" panose="02020603050405020304" pitchFamily="18" charset="0"/>
                <a:cs typeface="Times New Roman" panose="02020603050405020304" pitchFamily="18" charset="0"/>
              </a:rPr>
              <a:t> regulations and policies. </a:t>
            </a:r>
            <a:r>
              <a:rPr lang="en-GB" sz="1800" b="1" i="0" dirty="0">
                <a:solidFill>
                  <a:schemeClr val="tx1"/>
                </a:solidFill>
                <a:effectLst/>
                <a:latin typeface="Times New Roman" panose="02020603050405020304" pitchFamily="18" charset="0"/>
                <a:cs typeface="Times New Roman" panose="02020603050405020304" pitchFamily="18" charset="0"/>
              </a:rPr>
              <a:t>Uncertain</a:t>
            </a:r>
            <a:r>
              <a:rPr lang="en-GB" sz="1800" b="0" i="0" dirty="0">
                <a:solidFill>
                  <a:schemeClr val="tx1"/>
                </a:solidFill>
                <a:effectLst/>
                <a:latin typeface="Times New Roman" panose="02020603050405020304" pitchFamily="18" charset="0"/>
                <a:cs typeface="Times New Roman" panose="02020603050405020304" pitchFamily="18" charset="0"/>
              </a:rPr>
              <a:t> regulatory frameworks </a:t>
            </a:r>
            <a:r>
              <a:rPr lang="en-GB" sz="1800" b="1" i="0" dirty="0">
                <a:solidFill>
                  <a:schemeClr val="tx1"/>
                </a:solidFill>
                <a:effectLst/>
                <a:latin typeface="Times New Roman" panose="02020603050405020304" pitchFamily="18" charset="0"/>
                <a:cs typeface="Times New Roman" panose="02020603050405020304" pitchFamily="18" charset="0"/>
              </a:rPr>
              <a:t>can</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make</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it</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difficult</a:t>
            </a:r>
            <a:r>
              <a:rPr lang="en-GB" sz="1800" b="0" i="0" dirty="0">
                <a:solidFill>
                  <a:schemeClr val="tx1"/>
                </a:solidFill>
                <a:effectLst/>
                <a:latin typeface="Times New Roman" panose="02020603050405020304" pitchFamily="18" charset="0"/>
                <a:cs typeface="Times New Roman" panose="02020603050405020304" pitchFamily="18" charset="0"/>
              </a:rPr>
              <a:t> for businesses and consumers to understand the legal implications and compliance requirements. </a:t>
            </a:r>
            <a:endParaRPr lang="en-GB" sz="1800" dirty="0">
              <a:solidFill>
                <a:schemeClr val="tx1"/>
              </a:solidFill>
              <a:latin typeface="Times New Roman" panose="02020603050405020304" pitchFamily="18" charset="0"/>
              <a:cs typeface="Times New Roman" panose="02020603050405020304" pitchFamily="18" charset="0"/>
            </a:endParaRPr>
          </a:p>
          <a:p>
            <a:r>
              <a:rPr lang="en-GB" sz="1800" b="0" i="0" dirty="0">
                <a:solidFill>
                  <a:schemeClr val="tx1"/>
                </a:solidFill>
                <a:effectLst/>
                <a:latin typeface="Times New Roman" panose="02020603050405020304" pitchFamily="18" charset="0"/>
                <a:cs typeface="Times New Roman" panose="02020603050405020304" pitchFamily="18" charset="0"/>
              </a:rPr>
              <a:t>The decentralized nature of cryptocurrencies can pose </a:t>
            </a:r>
            <a:r>
              <a:rPr lang="en-GB" sz="1800" b="1" i="0" dirty="0">
                <a:solidFill>
                  <a:schemeClr val="tx1"/>
                </a:solidFill>
                <a:effectLst/>
                <a:latin typeface="Times New Roman" panose="02020603050405020304" pitchFamily="18" charset="0"/>
                <a:cs typeface="Times New Roman" panose="02020603050405020304" pitchFamily="18" charset="0"/>
              </a:rPr>
              <a:t>a</a:t>
            </a:r>
            <a:r>
              <a:rPr lang="en-GB" sz="1800" b="0" i="0" dirty="0">
                <a:solidFill>
                  <a:schemeClr val="tx1"/>
                </a:solidFill>
                <a:effectLst/>
                <a:latin typeface="Times New Roman" panose="02020603050405020304" pitchFamily="18" charset="0"/>
                <a:cs typeface="Times New Roman" panose="02020603050405020304" pitchFamily="18" charset="0"/>
              </a:rPr>
              <a:t> security </a:t>
            </a:r>
            <a:r>
              <a:rPr lang="en-GB" sz="1800" b="1" i="0" dirty="0">
                <a:solidFill>
                  <a:schemeClr val="tx1"/>
                </a:solidFill>
                <a:effectLst/>
                <a:latin typeface="Times New Roman" panose="02020603050405020304" pitchFamily="18" charset="0"/>
                <a:cs typeface="Times New Roman" panose="02020603050405020304" pitchFamily="18" charset="0"/>
              </a:rPr>
              <a:t>risk.</a:t>
            </a:r>
            <a:r>
              <a:rPr lang="en-GB" sz="1800" b="0" i="0" dirty="0">
                <a:solidFill>
                  <a:schemeClr val="tx1"/>
                </a:solidFill>
                <a:effectLst/>
                <a:latin typeface="Times New Roman" panose="02020603050405020304" pitchFamily="18" charset="0"/>
                <a:cs typeface="Times New Roman" panose="02020603050405020304" pitchFamily="18" charset="0"/>
              </a:rPr>
              <a:t> Users </a:t>
            </a:r>
            <a:r>
              <a:rPr lang="en-GB" sz="1800" b="1" i="0" dirty="0">
                <a:solidFill>
                  <a:schemeClr val="tx1"/>
                </a:solidFill>
                <a:effectLst/>
                <a:latin typeface="Times New Roman" panose="02020603050405020304" pitchFamily="18" charset="0"/>
                <a:cs typeface="Times New Roman" panose="02020603050405020304" pitchFamily="18" charset="0"/>
              </a:rPr>
              <a:t>can</a:t>
            </a:r>
            <a:r>
              <a:rPr lang="en-GB" sz="1800" b="0" i="0" dirty="0">
                <a:solidFill>
                  <a:schemeClr val="tx1"/>
                </a:solidFill>
                <a:effectLst/>
                <a:latin typeface="Times New Roman" panose="02020603050405020304" pitchFamily="18" charset="0"/>
                <a:cs typeface="Times New Roman" panose="02020603050405020304" pitchFamily="18" charset="0"/>
              </a:rPr>
              <a:t> become </a:t>
            </a:r>
            <a:r>
              <a:rPr lang="en-GB" sz="1800" b="1" i="0" dirty="0">
                <a:solidFill>
                  <a:schemeClr val="tx1"/>
                </a:solidFill>
                <a:effectLst/>
                <a:latin typeface="Times New Roman" panose="02020603050405020304" pitchFamily="18" charset="0"/>
                <a:cs typeface="Times New Roman" panose="02020603050405020304" pitchFamily="18" charset="0"/>
              </a:rPr>
              <a:t>the</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target</a:t>
            </a:r>
            <a:r>
              <a:rPr lang="en-GB" sz="1800" b="0" i="0" dirty="0">
                <a:solidFill>
                  <a:schemeClr val="tx1"/>
                </a:solidFill>
                <a:effectLst/>
                <a:latin typeface="Times New Roman" panose="02020603050405020304" pitchFamily="18" charset="0"/>
                <a:cs typeface="Times New Roman" panose="02020603050405020304" pitchFamily="18" charset="0"/>
              </a:rPr>
              <a:t> of cyberattacks, </a:t>
            </a:r>
            <a:r>
              <a:rPr lang="en-GB" sz="1800" b="1" i="0" dirty="0">
                <a:solidFill>
                  <a:schemeClr val="tx1"/>
                </a:solidFill>
                <a:effectLst/>
                <a:latin typeface="Times New Roman" panose="02020603050405020304" pitchFamily="18" charset="0"/>
                <a:cs typeface="Times New Roman" panose="02020603050405020304" pitchFamily="18" charset="0"/>
              </a:rPr>
              <a:t>hacks</a:t>
            </a:r>
            <a:r>
              <a:rPr lang="en-GB" sz="1800" b="0" i="0" dirty="0">
                <a:solidFill>
                  <a:schemeClr val="tx1"/>
                </a:solidFill>
                <a:effectLst/>
                <a:latin typeface="Times New Roman" panose="02020603050405020304" pitchFamily="18" charset="0"/>
                <a:cs typeface="Times New Roman" panose="02020603050405020304" pitchFamily="18" charset="0"/>
              </a:rPr>
              <a:t> or </a:t>
            </a:r>
            <a:r>
              <a:rPr lang="en-GB" sz="1800" b="1" i="0" dirty="0">
                <a:solidFill>
                  <a:schemeClr val="tx1"/>
                </a:solidFill>
                <a:effectLst/>
                <a:latin typeface="Times New Roman" panose="02020603050405020304" pitchFamily="18" charset="0"/>
                <a:cs typeface="Times New Roman" panose="02020603050405020304" pitchFamily="18" charset="0"/>
              </a:rPr>
              <a:t>phishing,</a:t>
            </a:r>
            <a:r>
              <a:rPr lang="en-GB" sz="1800" b="0" i="0" dirty="0">
                <a:solidFill>
                  <a:schemeClr val="tx1"/>
                </a:solidFill>
                <a:effectLst/>
                <a:latin typeface="Times New Roman" panose="02020603050405020304" pitchFamily="18" charset="0"/>
                <a:cs typeface="Times New Roman" panose="02020603050405020304" pitchFamily="18" charset="0"/>
              </a:rPr>
              <a:t> potentially resulting in the loss of funds. </a:t>
            </a:r>
          </a:p>
          <a:p>
            <a:r>
              <a:rPr lang="en-GB" sz="1800" b="0" i="0" dirty="0">
                <a:solidFill>
                  <a:schemeClr val="tx1"/>
                </a:solidFill>
                <a:effectLst/>
                <a:latin typeface="Times New Roman" panose="02020603050405020304" pitchFamily="18" charset="0"/>
                <a:cs typeface="Times New Roman" panose="02020603050405020304" pitchFamily="18" charset="0"/>
              </a:rPr>
              <a:t>Unlike traditional banking systems, cryptocurrencies typically do not offer the same level of consumer protection, such as deposit insurance or chargeback mechanisms. This can make citizens vulnerable to fraud or litigation.  </a:t>
            </a:r>
            <a:endParaRPr lang="en-GB" sz="1800" dirty="0">
              <a:solidFill>
                <a:schemeClr val="tx1"/>
              </a:solidFill>
              <a:latin typeface="Times New Roman" panose="02020603050405020304" pitchFamily="18" charset="0"/>
              <a:cs typeface="Times New Roman" panose="02020603050405020304" pitchFamily="18" charset="0"/>
            </a:endParaRPr>
          </a:p>
          <a:p>
            <a:r>
              <a:rPr lang="en-GB" sz="1800" b="0" i="0" dirty="0">
                <a:solidFill>
                  <a:schemeClr val="tx1"/>
                </a:solidFill>
                <a:effectLst/>
                <a:latin typeface="Times New Roman" panose="02020603050405020304" pitchFamily="18" charset="0"/>
                <a:cs typeface="Times New Roman" panose="02020603050405020304" pitchFamily="18" charset="0"/>
              </a:rPr>
              <a:t>The use of cryptocurrencies as the primary means of payment may face resistance from businesses and service providers that do not accept digital currencies. This limited acceptance may hinder the widespread use of XRP/Bitcoin in day-to-day transactions.  </a:t>
            </a:r>
          </a:p>
          <a:p>
            <a:r>
              <a:rPr lang="en-GB" sz="1800" b="0" i="0" dirty="0">
                <a:solidFill>
                  <a:schemeClr val="tx1"/>
                </a:solidFill>
                <a:effectLst/>
                <a:latin typeface="Times New Roman" panose="02020603050405020304" pitchFamily="18" charset="0"/>
                <a:cs typeface="Times New Roman" panose="02020603050405020304" pitchFamily="18" charset="0"/>
              </a:rPr>
              <a:t>Widespread adoption of a new banking system based on XRP or Bitcoin </a:t>
            </a:r>
            <a:r>
              <a:rPr lang="en-GB" sz="1800" b="1" i="0" dirty="0">
                <a:solidFill>
                  <a:schemeClr val="tx1"/>
                </a:solidFill>
                <a:effectLst/>
                <a:latin typeface="Times New Roman" panose="02020603050405020304" pitchFamily="18" charset="0"/>
                <a:cs typeface="Times New Roman" panose="02020603050405020304" pitchFamily="18" charset="0"/>
              </a:rPr>
              <a:t>will</a:t>
            </a:r>
            <a:r>
              <a:rPr lang="en-GB" sz="1800" b="0" i="0" dirty="0">
                <a:solidFill>
                  <a:schemeClr val="tx1"/>
                </a:solidFill>
                <a:effectLst/>
                <a:latin typeface="Times New Roman" panose="02020603050405020304" pitchFamily="18" charset="0"/>
                <a:cs typeface="Times New Roman" panose="02020603050405020304" pitchFamily="18" charset="0"/>
              </a:rPr>
              <a:t> require significant user </a:t>
            </a:r>
            <a:r>
              <a:rPr lang="en-GB" sz="1800" b="1" i="0" dirty="0">
                <a:solidFill>
                  <a:schemeClr val="tx1"/>
                </a:solidFill>
                <a:effectLst/>
                <a:latin typeface="Times New Roman" panose="02020603050405020304" pitchFamily="18" charset="0"/>
                <a:cs typeface="Times New Roman" panose="02020603050405020304" pitchFamily="18" charset="0"/>
              </a:rPr>
              <a:t>training</a:t>
            </a:r>
            <a:r>
              <a:rPr lang="en-GB" sz="1800" b="0" i="0" dirty="0">
                <a:solidFill>
                  <a:schemeClr val="tx1"/>
                </a:solidFill>
                <a:effectLst/>
                <a:latin typeface="Times New Roman" panose="02020603050405020304" pitchFamily="18" charset="0"/>
                <a:cs typeface="Times New Roman" panose="02020603050405020304" pitchFamily="18" charset="0"/>
              </a:rPr>
              <a:t> to ensure citizens understand how to use and secure their </a:t>
            </a:r>
            <a:r>
              <a:rPr lang="en-GB" sz="1800" b="1" i="0" dirty="0">
                <a:solidFill>
                  <a:schemeClr val="tx1"/>
                </a:solidFill>
                <a:effectLst/>
                <a:latin typeface="Times New Roman" panose="02020603050405020304" pitchFamily="18" charset="0"/>
                <a:cs typeface="Times New Roman" panose="02020603050405020304" pitchFamily="18" charset="0"/>
              </a:rPr>
              <a:t>crypto</a:t>
            </a:r>
            <a:r>
              <a:rPr lang="en-GB" sz="1800" b="0" i="0" dirty="0">
                <a:solidFill>
                  <a:schemeClr val="tx1"/>
                </a:solidFill>
                <a:effectLst/>
                <a:latin typeface="Times New Roman" panose="02020603050405020304" pitchFamily="18" charset="0"/>
                <a:cs typeface="Times New Roman" panose="02020603050405020304" pitchFamily="18" charset="0"/>
              </a:rPr>
              <a:t> holdings. </a:t>
            </a:r>
            <a:endParaRPr lang="en-IN" sz="1800" dirty="0">
              <a:solidFill>
                <a:schemeClr val="tx1"/>
              </a:solidFill>
              <a:latin typeface="Times New Roman" panose="02020603050405020304" pitchFamily="18" charset="0"/>
              <a:cs typeface="Times New Roman" panose="02020603050405020304" pitchFamily="18" charset="0"/>
            </a:endParaRPr>
          </a:p>
          <a:p>
            <a:r>
              <a:rPr lang="en-GB" sz="1800" b="0" i="0" dirty="0">
                <a:solidFill>
                  <a:schemeClr val="tx1"/>
                </a:solidFill>
                <a:effectLst/>
                <a:latin typeface="Times New Roman" panose="02020603050405020304" pitchFamily="18" charset="0"/>
                <a:cs typeface="Times New Roman" panose="02020603050405020304" pitchFamily="18" charset="0"/>
              </a:rPr>
              <a:t>Blockchain technology, </a:t>
            </a:r>
            <a:r>
              <a:rPr lang="en-GB" sz="1800" b="1" i="0" dirty="0">
                <a:solidFill>
                  <a:schemeClr val="tx1"/>
                </a:solidFill>
                <a:effectLst/>
                <a:latin typeface="Times New Roman" panose="02020603050405020304" pitchFamily="18" charset="0"/>
                <a:cs typeface="Times New Roman" panose="02020603050405020304" pitchFamily="18" charset="0"/>
              </a:rPr>
              <a:t>the</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foundation</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of</a:t>
            </a:r>
            <a:r>
              <a:rPr lang="en-GB" sz="1800" b="0" i="0" dirty="0">
                <a:solidFill>
                  <a:schemeClr val="tx1"/>
                </a:solidFill>
                <a:effectLst/>
                <a:latin typeface="Times New Roman" panose="02020603050405020304" pitchFamily="18" charset="0"/>
                <a:cs typeface="Times New Roman" panose="02020603050405020304" pitchFamily="18" charset="0"/>
              </a:rPr>
              <a:t> both XRP and Bitcoin, is </a:t>
            </a:r>
            <a:r>
              <a:rPr lang="en-GB" sz="1800" b="1" i="0" dirty="0">
                <a:solidFill>
                  <a:schemeClr val="tx1"/>
                </a:solidFill>
                <a:effectLst/>
                <a:latin typeface="Times New Roman" panose="02020603050405020304" pitchFamily="18" charset="0"/>
                <a:cs typeface="Times New Roman" panose="02020603050405020304" pitchFamily="18" charset="0"/>
              </a:rPr>
              <a:t>always</a:t>
            </a:r>
            <a:r>
              <a:rPr lang="en-GB" sz="1800" b="0" i="0" dirty="0">
                <a:solidFill>
                  <a:schemeClr val="tx1"/>
                </a:solidFill>
                <a:effectLst/>
                <a:latin typeface="Times New Roman" panose="02020603050405020304" pitchFamily="18" charset="0"/>
                <a:cs typeface="Times New Roman" panose="02020603050405020304" pitchFamily="18" charset="0"/>
              </a:rPr>
              <a:t> evolving. Technical issues, such as network congestion or software </a:t>
            </a:r>
            <a:r>
              <a:rPr lang="en-GB" sz="1800" b="1" i="0" dirty="0">
                <a:solidFill>
                  <a:schemeClr val="tx1"/>
                </a:solidFill>
                <a:effectLst/>
                <a:latin typeface="Times New Roman" panose="02020603050405020304" pitchFamily="18" charset="0"/>
                <a:cs typeface="Times New Roman" panose="02020603050405020304" pitchFamily="18" charset="0"/>
              </a:rPr>
              <a:t>failures,</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can</a:t>
            </a:r>
            <a:r>
              <a:rPr lang="en-GB" sz="1800" b="0" i="0" dirty="0">
                <a:solidFill>
                  <a:schemeClr val="tx1"/>
                </a:solidFill>
                <a:effectLst/>
                <a:latin typeface="Times New Roman" panose="02020603050405020304" pitchFamily="18" charset="0"/>
                <a:cs typeface="Times New Roman" panose="02020603050405020304" pitchFamily="18" charset="0"/>
              </a:rPr>
              <a:t> </a:t>
            </a:r>
            <a:r>
              <a:rPr lang="en-GB" sz="1800" b="1" i="0" dirty="0">
                <a:solidFill>
                  <a:schemeClr val="tx1"/>
                </a:solidFill>
                <a:effectLst/>
                <a:latin typeface="Times New Roman" panose="02020603050405020304" pitchFamily="18" charset="0"/>
                <a:cs typeface="Times New Roman" panose="02020603050405020304" pitchFamily="18" charset="0"/>
              </a:rPr>
              <a:t>cause</a:t>
            </a:r>
            <a:r>
              <a:rPr lang="en-GB" sz="1800" b="0" i="0" dirty="0">
                <a:solidFill>
                  <a:schemeClr val="tx1"/>
                </a:solidFill>
                <a:effectLst/>
                <a:latin typeface="Times New Roman" panose="02020603050405020304" pitchFamily="18" charset="0"/>
                <a:cs typeface="Times New Roman" panose="02020603050405020304" pitchFamily="18" charset="0"/>
              </a:rPr>
              <a:t> delays or disruptions in transactions. </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65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2C6EAFD-84DF-95EC-C056-7091639CCAF5}"/>
              </a:ext>
            </a:extLst>
          </p:cNvPr>
          <p:cNvSpPr>
            <a:spLocks noGrp="1"/>
          </p:cNvSpPr>
          <p:nvPr>
            <p:ph sz="half" idx="1"/>
          </p:nvPr>
        </p:nvSpPr>
        <p:spPr>
          <a:xfrm>
            <a:off x="594554" y="245815"/>
            <a:ext cx="11501163" cy="1064511"/>
          </a:xfrm>
        </p:spPr>
        <p:txBody>
          <a:bodyPr>
            <a:normAutofit/>
          </a:bodyPr>
          <a:lstStyle/>
          <a:p>
            <a:r>
              <a:rPr lang="en-GB" dirty="0">
                <a:solidFill>
                  <a:schemeClr val="tx1"/>
                </a:solidFill>
                <a:latin typeface="Times New Roman" panose="02020603050405020304" pitchFamily="18" charset="0"/>
                <a:cs typeface="Times New Roman" panose="02020603050405020304" pitchFamily="18" charset="0"/>
              </a:rPr>
              <a:t>Q3. When do you predict a wealth transfer from the current system to a new system to be finalized? (i.e., old systems will no longer or insignificantly be in use/active)</a:t>
            </a:r>
            <a:endParaRPr lang="en-IN" dirty="0">
              <a:solidFill>
                <a:schemeClr val="tx1"/>
              </a:solidFill>
              <a:latin typeface="Times New Roman" panose="02020603050405020304" pitchFamily="18" charset="0"/>
              <a:cs typeface="Times New Roman" panose="02020603050405020304" pitchFamily="18" charset="0"/>
            </a:endParaRPr>
          </a:p>
        </p:txBody>
      </p:sp>
      <p:graphicFrame>
        <p:nvGraphicFramePr>
          <p:cNvPr id="13" name="Content Placeholder 10">
            <a:extLst>
              <a:ext uri="{FF2B5EF4-FFF2-40B4-BE49-F238E27FC236}">
                <a16:creationId xmlns:a16="http://schemas.microsoft.com/office/drawing/2014/main" id="{35B85198-06B6-4C4B-7C5D-D9CF9D1A3A51}"/>
              </a:ext>
            </a:extLst>
          </p:cNvPr>
          <p:cNvGraphicFramePr>
            <a:graphicFrameLocks noGrp="1"/>
          </p:cNvGraphicFramePr>
          <p:nvPr>
            <p:ph sz="half" idx="2"/>
          </p:nvPr>
        </p:nvGraphicFramePr>
        <p:xfrm>
          <a:off x="633499" y="1432787"/>
          <a:ext cx="10925001" cy="4534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9589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FD232-0038-003A-D07F-A43A06AE6534}"/>
              </a:ext>
            </a:extLst>
          </p:cNvPr>
          <p:cNvSpPr>
            <a:spLocks noGrp="1"/>
          </p:cNvSpPr>
          <p:nvPr>
            <p:ph sz="half" idx="1"/>
          </p:nvPr>
        </p:nvSpPr>
        <p:spPr>
          <a:xfrm>
            <a:off x="684211" y="685801"/>
            <a:ext cx="11250123" cy="888476"/>
          </a:xfrm>
        </p:spPr>
        <p:txBody>
          <a:bodyPr/>
          <a:lstStyle/>
          <a:p>
            <a:r>
              <a:rPr lang="en-GB" dirty="0">
                <a:solidFill>
                  <a:schemeClr val="tx1"/>
                </a:solidFill>
                <a:latin typeface="Times New Roman" panose="02020603050405020304" pitchFamily="18" charset="0"/>
                <a:cs typeface="Times New Roman" panose="02020603050405020304" pitchFamily="18" charset="0"/>
              </a:rPr>
              <a:t>Q4. Does your research indicate the emergence of a new currency, Like BRICS led or will the dollar remain?</a:t>
            </a:r>
            <a:endParaRPr lang="en-IN" dirty="0">
              <a:solidFill>
                <a:schemeClr val="tx1"/>
              </a:solidFill>
              <a:latin typeface="Times New Roman" panose="02020603050405020304" pitchFamily="18" charset="0"/>
              <a:cs typeface="Times New Roman" panose="02020603050405020304" pitchFamily="18" charset="0"/>
            </a:endParaRPr>
          </a:p>
        </p:txBody>
      </p:sp>
      <p:graphicFrame>
        <p:nvGraphicFramePr>
          <p:cNvPr id="10" name="Content Placeholder 3">
            <a:extLst>
              <a:ext uri="{FF2B5EF4-FFF2-40B4-BE49-F238E27FC236}">
                <a16:creationId xmlns:a16="http://schemas.microsoft.com/office/drawing/2014/main" id="{8D5BC262-8A91-F198-B9FB-154851DCD5EF}"/>
              </a:ext>
            </a:extLst>
          </p:cNvPr>
          <p:cNvGraphicFramePr>
            <a:graphicFrameLocks noGrp="1"/>
          </p:cNvGraphicFramePr>
          <p:nvPr>
            <p:ph sz="half" idx="2"/>
            <p:extLst>
              <p:ext uri="{D42A27DB-BD31-4B8C-83A1-F6EECF244321}">
                <p14:modId xmlns:p14="http://schemas.microsoft.com/office/powerpoint/2010/main" val="2205886278"/>
              </p:ext>
            </p:extLst>
          </p:nvPr>
        </p:nvGraphicFramePr>
        <p:xfrm>
          <a:off x="684210" y="2109247"/>
          <a:ext cx="10924693" cy="4062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6007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0F10F9-17B7-A5E7-DD42-DAC3B31F1373}"/>
              </a:ext>
            </a:extLst>
          </p:cNvPr>
          <p:cNvSpPr>
            <a:spLocks noGrp="1"/>
          </p:cNvSpPr>
          <p:nvPr>
            <p:ph type="body" idx="1"/>
          </p:nvPr>
        </p:nvSpPr>
        <p:spPr>
          <a:xfrm>
            <a:off x="760940" y="320675"/>
            <a:ext cx="11431060" cy="933090"/>
          </a:xfrm>
        </p:spPr>
        <p:txBody>
          <a:bodyPr>
            <a:noAutofit/>
          </a:bodyPr>
          <a:lstStyle/>
          <a:p>
            <a:pPr>
              <a:spcAft>
                <a:spcPts val="0"/>
              </a:spcAft>
            </a:pPr>
            <a:r>
              <a:rPr lang="en-GB" sz="2000" b="0" i="0" dirty="0">
                <a:solidFill>
                  <a:schemeClr val="tx1"/>
                </a:solidFill>
                <a:effectLst/>
                <a:latin typeface="Times New Roman" panose="02020603050405020304" pitchFamily="18" charset="0"/>
                <a:cs typeface="Times New Roman" panose="02020603050405020304" pitchFamily="18" charset="0"/>
              </a:rPr>
              <a:t>Q.5 In an upcoming recession which market sectors, industries and niches will: </a:t>
            </a:r>
          </a:p>
          <a:p>
            <a:pPr indent="-342900">
              <a:spcAft>
                <a:spcPts val="0"/>
              </a:spcAft>
              <a:buFontTx/>
              <a:buChar char="-"/>
            </a:pPr>
            <a:r>
              <a:rPr lang="en-GB" sz="2000" b="0" i="0" dirty="0">
                <a:solidFill>
                  <a:schemeClr val="tx1"/>
                </a:solidFill>
                <a:effectLst/>
                <a:latin typeface="Times New Roman" panose="02020603050405020304" pitchFamily="18" charset="0"/>
                <a:cs typeface="Times New Roman" panose="02020603050405020304" pitchFamily="18" charset="0"/>
              </a:rPr>
              <a:t>newly emerge as they cater to specific consumer needs instead of wants. </a:t>
            </a:r>
          </a:p>
          <a:p>
            <a:pPr indent="-342900">
              <a:spcAft>
                <a:spcPts val="0"/>
              </a:spcAft>
              <a:buFontTx/>
              <a:buChar char="-"/>
            </a:pPr>
            <a:r>
              <a:rPr lang="en-GB" sz="2000" b="0" i="0" dirty="0">
                <a:solidFill>
                  <a:schemeClr val="tx1"/>
                </a:solidFill>
                <a:effectLst/>
                <a:latin typeface="Times New Roman" panose="02020603050405020304" pitchFamily="18" charset="0"/>
                <a:cs typeface="Times New Roman" panose="02020603050405020304" pitchFamily="18" charset="0"/>
              </a:rPr>
              <a:t>- continue to grow alongside the usual consumer staples, while others decline? </a:t>
            </a:r>
            <a:endParaRPr lang="en-IN" sz="2000" dirty="0">
              <a:solidFill>
                <a:schemeClr val="tx1"/>
              </a:solidFill>
              <a:latin typeface="Times New Roman" panose="02020603050405020304" pitchFamily="18" charset="0"/>
              <a:cs typeface="Times New Roman" panose="02020603050405020304" pitchFamily="18" charset="0"/>
            </a:endParaRPr>
          </a:p>
        </p:txBody>
      </p:sp>
      <p:graphicFrame>
        <p:nvGraphicFramePr>
          <p:cNvPr id="18" name="Content Placeholder 8">
            <a:extLst>
              <a:ext uri="{FF2B5EF4-FFF2-40B4-BE49-F238E27FC236}">
                <a16:creationId xmlns:a16="http://schemas.microsoft.com/office/drawing/2014/main" id="{33AD6BEE-301C-A7C2-1D09-FAB78895D412}"/>
              </a:ext>
            </a:extLst>
          </p:cNvPr>
          <p:cNvGraphicFramePr>
            <a:graphicFrameLocks noGrp="1"/>
          </p:cNvGraphicFramePr>
          <p:nvPr>
            <p:ph sz="half" idx="2"/>
            <p:extLst>
              <p:ext uri="{D42A27DB-BD31-4B8C-83A1-F6EECF244321}">
                <p14:modId xmlns:p14="http://schemas.microsoft.com/office/powerpoint/2010/main" val="2241676176"/>
              </p:ext>
            </p:extLst>
          </p:nvPr>
        </p:nvGraphicFramePr>
        <p:xfrm>
          <a:off x="675862" y="1600200"/>
          <a:ext cx="11072190" cy="4760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915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2" name="Group 2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3" name="Rectangle 27">
            <a:extLst>
              <a:ext uri="{FF2B5EF4-FFF2-40B4-BE49-F238E27FC236}">
                <a16:creationId xmlns:a16="http://schemas.microsoft.com/office/drawing/2014/main" id="{391F240E-99C9-4C6A-BD0A-15F9E69F3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29">
            <a:extLst>
              <a:ext uri="{FF2B5EF4-FFF2-40B4-BE49-F238E27FC236}">
                <a16:creationId xmlns:a16="http://schemas.microsoft.com/office/drawing/2014/main" id="{9C8424AD-EE61-4FBC-ABA0-36E67508F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graph on a white background&#10;&#10;Description automatically generated">
            <a:extLst>
              <a:ext uri="{FF2B5EF4-FFF2-40B4-BE49-F238E27FC236}">
                <a16:creationId xmlns:a16="http://schemas.microsoft.com/office/drawing/2014/main" id="{47A769CD-47AF-273D-4DF4-1929D2EC5814}"/>
              </a:ext>
            </a:extLst>
          </p:cNvPr>
          <p:cNvPicPr>
            <a:picLocks noGrp="1" noChangeAspect="1"/>
          </p:cNvPicPr>
          <p:nvPr>
            <p:ph sz="half" idx="1"/>
          </p:nvPr>
        </p:nvPicPr>
        <p:blipFill>
          <a:blip r:embed="rId2"/>
          <a:stretch>
            <a:fillRect/>
          </a:stretch>
        </p:blipFill>
        <p:spPr>
          <a:xfrm>
            <a:off x="1618817" y="954829"/>
            <a:ext cx="8954366" cy="3322551"/>
          </a:xfrm>
        </p:spPr>
      </p:pic>
      <p:sp>
        <p:nvSpPr>
          <p:cNvPr id="16" name="Content Placeholder 15">
            <a:extLst>
              <a:ext uri="{FF2B5EF4-FFF2-40B4-BE49-F238E27FC236}">
                <a16:creationId xmlns:a16="http://schemas.microsoft.com/office/drawing/2014/main" id="{1BE0134A-4B40-EEA2-01CF-9386F319395F}"/>
              </a:ext>
            </a:extLst>
          </p:cNvPr>
          <p:cNvSpPr>
            <a:spLocks noGrp="1"/>
          </p:cNvSpPr>
          <p:nvPr>
            <p:ph sz="half" idx="2"/>
          </p:nvPr>
        </p:nvSpPr>
        <p:spPr>
          <a:xfrm>
            <a:off x="648432" y="4752149"/>
            <a:ext cx="10744245" cy="1542336"/>
          </a:xfrm>
        </p:spPr>
        <p:txBody>
          <a:bodyPr>
            <a:noAutofit/>
          </a:bodyPr>
          <a:lstStyle/>
          <a:p>
            <a:pPr marL="231458" indent="-231458" defTabSz="370332">
              <a:lnSpc>
                <a:spcPct val="90000"/>
              </a:lnSpc>
              <a:spcAft>
                <a:spcPts val="486"/>
              </a:spcAft>
            </a:pPr>
            <a:endParaRPr lang="en-US" sz="240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marL="231458" indent="-231458" defTabSz="370332">
              <a:lnSpc>
                <a:spcPct val="90000"/>
              </a:lnSpc>
              <a:spcAft>
                <a:spcPts val="486"/>
              </a:spcAft>
            </a:pPr>
            <a:endParaRPr lang="en-US" sz="240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marL="231458" indent="-231458" defTabSz="370332">
              <a:lnSpc>
                <a:spcPct val="90000"/>
              </a:lnSpc>
              <a:spcAft>
                <a:spcPts val="486"/>
              </a:spcAft>
            </a:pPr>
            <a:endParaRPr lang="en-US" sz="240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marL="231458" indent="-231458" defTabSz="370332">
              <a:lnSpc>
                <a:spcPct val="90000"/>
              </a:lnSpc>
              <a:spcAft>
                <a:spcPts val="486"/>
              </a:spcAft>
            </a:pPr>
            <a:endParaRPr lang="en-US" sz="2400" dirty="0">
              <a:latin typeface="Times New Roman" panose="02020603050405020304" pitchFamily="18" charset="0"/>
              <a:cs typeface="Times New Roman" panose="02020603050405020304" pitchFamily="18" charset="0"/>
            </a:endParaRPr>
          </a:p>
          <a:p>
            <a:pPr marL="231458" indent="-231458" defTabSz="370332">
              <a:lnSpc>
                <a:spcPct val="90000"/>
              </a:lnSpc>
              <a:spcAft>
                <a:spcPts val="486"/>
              </a:spcAft>
            </a:pPr>
            <a:r>
              <a:rPr lang="en-US" sz="2400" kern="1200" cap="none" dirty="0">
                <a:solidFill>
                  <a:schemeClr val="bg2">
                    <a:lumMod val="75000"/>
                  </a:schemeClr>
                </a:solidFill>
                <a:effectLst/>
                <a:latin typeface="Times New Roman" panose="02020603050405020304" pitchFamily="18" charset="0"/>
                <a:cs typeface="Times New Roman" panose="02020603050405020304" pitchFamily="18" charset="0"/>
              </a:rPr>
              <a:t>Based on the Market Research Analysis, it was observed that </a:t>
            </a:r>
            <a:r>
              <a:rPr lang="en-GB" sz="2400" kern="1200" cap="none" dirty="0">
                <a:solidFill>
                  <a:srgbClr val="444A4D"/>
                </a:solidFill>
                <a:effectLst/>
                <a:latin typeface="Times New Roman" panose="02020603050405020304" pitchFamily="18" charset="0"/>
                <a:cs typeface="Times New Roman" panose="02020603050405020304" pitchFamily="18" charset="0"/>
              </a:rPr>
              <a:t>XRP’s price has reached an 11-month-high after it rose by 19% on 29</a:t>
            </a:r>
            <a:r>
              <a:rPr lang="en-GB" sz="2400" kern="1200" cap="none" baseline="30000" dirty="0">
                <a:solidFill>
                  <a:srgbClr val="444A4D"/>
                </a:solidFill>
                <a:effectLst/>
                <a:latin typeface="Times New Roman" panose="02020603050405020304" pitchFamily="18" charset="0"/>
                <a:cs typeface="Times New Roman" panose="02020603050405020304" pitchFamily="18" charset="0"/>
              </a:rPr>
              <a:t>th</a:t>
            </a:r>
            <a:r>
              <a:rPr lang="en-GB" sz="2400" kern="1200" cap="none" dirty="0">
                <a:solidFill>
                  <a:srgbClr val="444A4D"/>
                </a:solidFill>
                <a:effectLst/>
                <a:latin typeface="Times New Roman" panose="02020603050405020304" pitchFamily="18" charset="0"/>
                <a:cs typeface="Times New Roman" panose="02020603050405020304" pitchFamily="18" charset="0"/>
              </a:rPr>
              <a:t> March 2023. The asset was trading at roughly $0.57. But by the end of April </a:t>
            </a:r>
            <a:r>
              <a:rPr lang="en-GB" sz="2400" kern="1200" cap="none" dirty="0">
                <a:solidFill>
                  <a:srgbClr val="263238"/>
                </a:solidFill>
                <a:effectLst/>
                <a:latin typeface="Times New Roman" panose="02020603050405020304" pitchFamily="18" charset="0"/>
                <a:cs typeface="Times New Roman" panose="02020603050405020304" pitchFamily="18" charset="0"/>
              </a:rPr>
              <a:t>price of XRP has declined to $0.4705 after a false breakout of the resistance at $0.4854</a:t>
            </a:r>
          </a:p>
          <a:p>
            <a:pPr marL="0" indent="0" defTabSz="370332">
              <a:lnSpc>
                <a:spcPct val="90000"/>
              </a:lnSpc>
              <a:spcAft>
                <a:spcPts val="486"/>
              </a:spcAft>
              <a:buNone/>
            </a:pPr>
            <a:br>
              <a:rPr lang="en-GB" sz="2400" kern="1200" cap="none" dirty="0">
                <a:solidFill>
                  <a:srgbClr val="263238"/>
                </a:solidFill>
                <a:effectLst/>
                <a:latin typeface="Times New Roman" panose="02020603050405020304" pitchFamily="18" charset="0"/>
                <a:cs typeface="Times New Roman" panose="02020603050405020304" pitchFamily="18" charset="0"/>
              </a:rPr>
            </a:br>
            <a:endParaRPr lang="en-IN" sz="240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marL="231458" indent="-231458" defTabSz="370332">
              <a:lnSpc>
                <a:spcPct val="90000"/>
              </a:lnSpc>
              <a:spcAft>
                <a:spcPts val="486"/>
              </a:spcAft>
            </a:pPr>
            <a:endParaRPr lang="en-IN" sz="2400" kern="1200" cap="none" dirty="0">
              <a:solidFill>
                <a:schemeClr val="bg2">
                  <a:lumMod val="75000"/>
                </a:schemeClr>
              </a:solidFill>
              <a:effectLst/>
              <a:latin typeface="Times New Roman" panose="02020603050405020304" pitchFamily="18" charset="0"/>
              <a:cs typeface="Times New Roman" panose="02020603050405020304" pitchFamily="18" charset="0"/>
            </a:endParaRPr>
          </a:p>
          <a:p>
            <a:pPr>
              <a:lnSpc>
                <a:spcPct val="90000"/>
              </a:lnSpc>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7701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9" descr="Graph">
            <a:extLst>
              <a:ext uri="{FF2B5EF4-FFF2-40B4-BE49-F238E27FC236}">
                <a16:creationId xmlns:a16="http://schemas.microsoft.com/office/drawing/2014/main" id="{67767586-FC3D-DEAF-7EBE-9BF1B9ACE626}"/>
              </a:ext>
            </a:extLst>
          </p:cNvPr>
          <p:cNvPicPr>
            <a:picLocks noChangeAspect="1"/>
          </p:cNvPicPr>
          <p:nvPr/>
        </p:nvPicPr>
        <p:blipFill rotWithShape="1">
          <a:blip r:embed="rId2">
            <a:alphaModFix amt="35000"/>
          </a:blip>
          <a:srcRect t="3674" b="6326"/>
          <a:stretch/>
        </p:blipFill>
        <p:spPr>
          <a:xfrm>
            <a:off x="3174" y="10"/>
            <a:ext cx="12192000" cy="6857990"/>
          </a:xfrm>
          <a:prstGeom prst="rect">
            <a:avLst/>
          </a:prstGeom>
        </p:spPr>
      </p:pic>
      <p:sp>
        <p:nvSpPr>
          <p:cNvPr id="7" name="Title 6">
            <a:extLst>
              <a:ext uri="{FF2B5EF4-FFF2-40B4-BE49-F238E27FC236}">
                <a16:creationId xmlns:a16="http://schemas.microsoft.com/office/drawing/2014/main" id="{C958044B-28CF-37A7-3D20-CFF71A8EFDD4}"/>
              </a:ext>
            </a:extLst>
          </p:cNvPr>
          <p:cNvSpPr>
            <a:spLocks noGrp="1"/>
          </p:cNvSpPr>
          <p:nvPr>
            <p:ph type="title"/>
          </p:nvPr>
        </p:nvSpPr>
        <p:spPr>
          <a:xfrm>
            <a:off x="627062" y="689509"/>
            <a:ext cx="8534400" cy="1507067"/>
          </a:xfrm>
        </p:spPr>
        <p:txBody>
          <a:bodyPr>
            <a:normAutofit/>
          </a:bodyPr>
          <a:lstStyle/>
          <a:p>
            <a:r>
              <a:rPr lang="en-IN" dirty="0"/>
              <a:t>conclusion</a:t>
            </a:r>
          </a:p>
        </p:txBody>
      </p:sp>
      <p:sp>
        <p:nvSpPr>
          <p:cNvPr id="8" name="Content Placeholder 7">
            <a:extLst>
              <a:ext uri="{FF2B5EF4-FFF2-40B4-BE49-F238E27FC236}">
                <a16:creationId xmlns:a16="http://schemas.microsoft.com/office/drawing/2014/main" id="{B91E37B3-B0ED-FFDC-5B0E-C83B2E06245F}"/>
              </a:ext>
            </a:extLst>
          </p:cNvPr>
          <p:cNvSpPr>
            <a:spLocks noGrp="1"/>
          </p:cNvSpPr>
          <p:nvPr>
            <p:ph idx="1"/>
          </p:nvPr>
        </p:nvSpPr>
        <p:spPr>
          <a:xfrm>
            <a:off x="627061" y="2553224"/>
            <a:ext cx="10869614" cy="3615267"/>
          </a:xfrm>
        </p:spPr>
        <p:txBody>
          <a:bodyPr>
            <a:normAutofit/>
          </a:bodyPr>
          <a:lstStyle/>
          <a:p>
            <a:pPr marL="0"/>
            <a:r>
              <a:rPr lang="en-US" dirty="0">
                <a:solidFill>
                  <a:schemeClr val="tx1"/>
                </a:solidFill>
                <a:latin typeface="Calibri" panose="020F0502020204030204" pitchFamily="34" charset="0"/>
                <a:cs typeface="Calibri" panose="020F0502020204030204" pitchFamily="34" charset="0"/>
              </a:rPr>
              <a:t>By analyzing the Volume, Number of Trades and Closing price we can see the trends related to XRP. </a:t>
            </a:r>
          </a:p>
          <a:p>
            <a:pPr marL="0"/>
            <a:r>
              <a:rPr lang="en-US" dirty="0">
                <a:solidFill>
                  <a:schemeClr val="tx1"/>
                </a:solidFill>
                <a:latin typeface="Calibri" panose="020F0502020204030204" pitchFamily="34" charset="0"/>
                <a:cs typeface="Calibri" panose="020F0502020204030204" pitchFamily="34" charset="0"/>
              </a:rPr>
              <a:t> Variation  in trends is seen throughout the year in the quarterly analysis .</a:t>
            </a:r>
          </a:p>
          <a:p>
            <a:pPr marL="0"/>
            <a:r>
              <a:rPr lang="en-US" dirty="0">
                <a:solidFill>
                  <a:schemeClr val="tx1"/>
                </a:solidFill>
                <a:latin typeface="Calibri" panose="020F0502020204030204" pitchFamily="34" charset="0"/>
                <a:cs typeface="Calibri" panose="020F0502020204030204" pitchFamily="34" charset="0"/>
              </a:rPr>
              <a:t>In Full year analysis the trend shows a gradual decline in the price of XRP.</a:t>
            </a:r>
          </a:p>
          <a:p>
            <a:pPr marL="0"/>
            <a:r>
              <a:rPr lang="en-US" dirty="0">
                <a:solidFill>
                  <a:schemeClr val="tx1"/>
                </a:solidFill>
                <a:latin typeface="Calibri" panose="020F0502020204030204" pitchFamily="34" charset="0"/>
                <a:cs typeface="Calibri" panose="020F0502020204030204" pitchFamily="34" charset="0"/>
              </a:rPr>
              <a:t>This decline in prices may be due to the socio-political issues like </a:t>
            </a:r>
            <a:r>
              <a:rPr lang="en-GB" dirty="0">
                <a:solidFill>
                  <a:schemeClr val="tx1"/>
                </a:solidFill>
                <a:latin typeface="Calibri" panose="020F0502020204030204" pitchFamily="34" charset="0"/>
                <a:cs typeface="Calibri" panose="020F0502020204030204" pitchFamily="34" charset="0"/>
              </a:rPr>
              <a:t>lawsuit from the U.S. Securities and Exchange Commission (SEC),</a:t>
            </a:r>
            <a:r>
              <a:rPr lang="en-US" dirty="0">
                <a:solidFill>
                  <a:schemeClr val="tx1"/>
                </a:solidFill>
                <a:latin typeface="Calibri" panose="020F0502020204030204" pitchFamily="34" charset="0"/>
                <a:cs typeface="Calibri" panose="020F0502020204030204" pitchFamily="34" charset="0"/>
              </a:rPr>
              <a:t> Ukraine Russia war and the inflation caused by the war.</a:t>
            </a:r>
          </a:p>
          <a:p>
            <a:pPr marL="0" indent="0">
              <a:buNone/>
            </a:pPr>
            <a:endParaRPr lang="en-IN" dirty="0">
              <a:solidFill>
                <a:schemeClr val="tx1"/>
              </a:solidFill>
            </a:endParaRPr>
          </a:p>
        </p:txBody>
      </p:sp>
    </p:spTree>
    <p:extLst>
      <p:ext uri="{BB962C8B-B14F-4D97-AF65-F5344CB8AC3E}">
        <p14:creationId xmlns:p14="http://schemas.microsoft.com/office/powerpoint/2010/main" val="350985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0" name="Straight Connector 10">
            <a:extLst>
              <a:ext uri="{FF2B5EF4-FFF2-40B4-BE49-F238E27FC236}">
                <a16:creationId xmlns:a16="http://schemas.microsoft.com/office/drawing/2014/main" id="{FEB90296-CFE0-401D-9CA3-32966EC4F0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12">
            <a:extLst>
              <a:ext uri="{FF2B5EF4-FFF2-40B4-BE49-F238E27FC236}">
                <a16:creationId xmlns:a16="http://schemas.microsoft.com/office/drawing/2014/main" id="{08C9B4EE-7611-4ED9-B356-7BDD377C39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4">
            <a:extLst>
              <a:ext uri="{FF2B5EF4-FFF2-40B4-BE49-F238E27FC236}">
                <a16:creationId xmlns:a16="http://schemas.microsoft.com/office/drawing/2014/main" id="{4A4F266A-F2F7-47CD-8BBC-E3777E982F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6">
            <a:extLst>
              <a:ext uri="{FF2B5EF4-FFF2-40B4-BE49-F238E27FC236}">
                <a16:creationId xmlns:a16="http://schemas.microsoft.com/office/drawing/2014/main" id="{20D69C80-8919-4A32-B897-F2A21F9405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8">
            <a:extLst>
              <a:ext uri="{FF2B5EF4-FFF2-40B4-BE49-F238E27FC236}">
                <a16:creationId xmlns:a16="http://schemas.microsoft.com/office/drawing/2014/main" id="{F427B072-CC5B-481B-9719-8CD4C54444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Rectangle 20">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 y="2"/>
            <a:ext cx="12192000" cy="6858000"/>
          </a:xfrm>
          <a:prstGeom prst="rect">
            <a:avLst/>
          </a:prstGeom>
          <a:solidFill>
            <a:schemeClr val="bg2">
              <a:alpha val="6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36" name="Snip Diagonal Corner Rectangle 6">
            <a:extLst>
              <a:ext uri="{FF2B5EF4-FFF2-40B4-BE49-F238E27FC236}">
                <a16:creationId xmlns:a16="http://schemas.microsoft.com/office/drawing/2014/main" id="{2D5EEA8B-2D86-4D1D-96B3-6B829030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snip2DiagRect">
            <a:avLst>
              <a:gd name="adj1" fmla="val 0"/>
              <a:gd name="adj2" fmla="val 37605"/>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9DD2C7F7-A4A2-70B9-510E-67217CE0072C}"/>
              </a:ext>
            </a:extLst>
          </p:cNvPr>
          <p:cNvSpPr>
            <a:spLocks noGrp="1"/>
          </p:cNvSpPr>
          <p:nvPr>
            <p:ph type="title"/>
          </p:nvPr>
        </p:nvSpPr>
        <p:spPr>
          <a:xfrm>
            <a:off x="1675645" y="685799"/>
            <a:ext cx="8001000" cy="2971801"/>
          </a:xfrm>
        </p:spPr>
        <p:txBody>
          <a:bodyPr vert="horz" lIns="91440" tIns="45720" rIns="91440" bIns="45720" rtlCol="0" anchor="b">
            <a:normAutofit/>
          </a:bodyPr>
          <a:lstStyle/>
          <a:p>
            <a:r>
              <a:rPr lang="en-US" sz="4800"/>
              <a:t>Thank you</a:t>
            </a:r>
          </a:p>
        </p:txBody>
      </p:sp>
    </p:spTree>
    <p:extLst>
      <p:ext uri="{BB962C8B-B14F-4D97-AF65-F5344CB8AC3E}">
        <p14:creationId xmlns:p14="http://schemas.microsoft.com/office/powerpoint/2010/main" val="2042467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600237" y="120606"/>
            <a:ext cx="8534400" cy="708954"/>
          </a:xfrm>
        </p:spPr>
        <p:txBody>
          <a:bodyPr/>
          <a:lstStyle/>
          <a:p>
            <a:r>
              <a:rPr lang="en-US" sz="4000" b="1" spc="600" dirty="0">
                <a:ln w="28575">
                  <a:noFill/>
                  <a:prstDash val="solid"/>
                </a:ln>
                <a:solidFill>
                  <a:schemeClr val="bg1"/>
                </a:solidFill>
                <a:latin typeface="Tw Cen MT" panose="020B0602020104020603" pitchFamily="34" charset="77"/>
              </a:rPr>
              <a:t>Dataset</a:t>
            </a:r>
          </a:p>
        </p:txBody>
      </p:sp>
      <p:pic>
        <p:nvPicPr>
          <p:cNvPr id="13" name="Content Placeholder 12" descr="A screenshot of a computer&#10;&#10;Description automatically generated">
            <a:extLst>
              <a:ext uri="{FF2B5EF4-FFF2-40B4-BE49-F238E27FC236}">
                <a16:creationId xmlns:a16="http://schemas.microsoft.com/office/drawing/2014/main" id="{E9F9DEDD-B44F-327B-C2BB-F1403937CB0D}"/>
              </a:ext>
            </a:extLst>
          </p:cNvPr>
          <p:cNvPicPr>
            <a:picLocks noGrp="1" noChangeAspect="1"/>
          </p:cNvPicPr>
          <p:nvPr>
            <p:ph idx="1"/>
          </p:nvPr>
        </p:nvPicPr>
        <p:blipFill>
          <a:blip r:embed="rId2"/>
          <a:stretch>
            <a:fillRect/>
          </a:stretch>
        </p:blipFill>
        <p:spPr>
          <a:xfrm>
            <a:off x="972505" y="829560"/>
            <a:ext cx="10715912" cy="5133918"/>
          </a:xfrm>
        </p:spPr>
      </p:pic>
    </p:spTree>
    <p:extLst>
      <p:ext uri="{BB962C8B-B14F-4D97-AF65-F5344CB8AC3E}">
        <p14:creationId xmlns:p14="http://schemas.microsoft.com/office/powerpoint/2010/main" val="137265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684211" y="0"/>
            <a:ext cx="10914753" cy="1232453"/>
          </a:xfrm>
        </p:spPr>
        <p:txBody>
          <a:bodyPr>
            <a:normAutofit/>
          </a:bodyPr>
          <a:lstStyle/>
          <a:p>
            <a:r>
              <a:rPr lang="en-US" sz="4800" b="1" spc="600" dirty="0">
                <a:ln w="28575">
                  <a:noFill/>
                  <a:prstDash val="solid"/>
                </a:ln>
                <a:solidFill>
                  <a:schemeClr val="bg1"/>
                </a:solidFill>
                <a:latin typeface="Times New Roman" panose="02020603050405020304" pitchFamily="18" charset="0"/>
                <a:cs typeface="Times New Roman" panose="02020603050405020304" pitchFamily="18" charset="0"/>
              </a:rPr>
              <a:t>What each term means ?</a:t>
            </a:r>
          </a:p>
        </p:txBody>
      </p:sp>
      <p:graphicFrame>
        <p:nvGraphicFramePr>
          <p:cNvPr id="10" name="Content Placeholder 7">
            <a:extLst>
              <a:ext uri="{FF2B5EF4-FFF2-40B4-BE49-F238E27FC236}">
                <a16:creationId xmlns:a16="http://schemas.microsoft.com/office/drawing/2014/main" id="{F2BFEEE5-590D-43A6-FC1B-06164BCA89D4}"/>
              </a:ext>
            </a:extLst>
          </p:cNvPr>
          <p:cNvGraphicFramePr>
            <a:graphicFrameLocks noGrp="1"/>
          </p:cNvGraphicFramePr>
          <p:nvPr>
            <p:ph idx="1"/>
            <p:extLst>
              <p:ext uri="{D42A27DB-BD31-4B8C-83A1-F6EECF244321}">
                <p14:modId xmlns:p14="http://schemas.microsoft.com/office/powerpoint/2010/main" val="3367989139"/>
              </p:ext>
            </p:extLst>
          </p:nvPr>
        </p:nvGraphicFramePr>
        <p:xfrm>
          <a:off x="550196" y="1590262"/>
          <a:ext cx="11091608" cy="4817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872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13" name="Picture 12" descr="A graph of stock market&#10;&#10;Description automatically generated">
            <a:extLst>
              <a:ext uri="{FF2B5EF4-FFF2-40B4-BE49-F238E27FC236}">
                <a16:creationId xmlns:a16="http://schemas.microsoft.com/office/drawing/2014/main" id="{F41D9C11-0FF0-BBAD-C177-43CFE910E095}"/>
              </a:ext>
            </a:extLst>
          </p:cNvPr>
          <p:cNvPicPr>
            <a:picLocks noChangeAspect="1"/>
          </p:cNvPicPr>
          <p:nvPr/>
        </p:nvPicPr>
        <p:blipFill>
          <a:blip r:embed="rId2"/>
          <a:stretch>
            <a:fillRect/>
          </a:stretch>
        </p:blipFill>
        <p:spPr>
          <a:xfrm>
            <a:off x="5738327" y="0"/>
            <a:ext cx="6453673" cy="6858001"/>
          </a:xfrm>
          <a:prstGeom prst="rect">
            <a:avLst/>
          </a:prstGeom>
        </p:spPr>
      </p:pic>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1"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8"/>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a:xfrm>
            <a:off x="0" y="371476"/>
            <a:ext cx="6219825" cy="2076450"/>
          </a:xfrm>
        </p:spPr>
        <p:txBody>
          <a:bodyPr/>
          <a:lstStyle/>
          <a:p>
            <a:pPr algn="ctr"/>
            <a:r>
              <a:rPr lang="en-US" dirty="0"/>
              <a:t>Descriptive analysis</a:t>
            </a:r>
          </a:p>
        </p:txBody>
      </p:sp>
    </p:spTree>
    <p:extLst>
      <p:ext uri="{BB962C8B-B14F-4D97-AF65-F5344CB8AC3E}">
        <p14:creationId xmlns:p14="http://schemas.microsoft.com/office/powerpoint/2010/main" val="121321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CA6826-032C-4799-B079-15DB2A6C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CB4AB7-0253-B922-CDF2-EBB1DBD5108D}"/>
              </a:ext>
            </a:extLst>
          </p:cNvPr>
          <p:cNvSpPr>
            <a:spLocks noGrp="1"/>
          </p:cNvSpPr>
          <p:nvPr>
            <p:ph idx="1"/>
          </p:nvPr>
        </p:nvSpPr>
        <p:spPr>
          <a:xfrm>
            <a:off x="684212" y="685800"/>
            <a:ext cx="7201259" cy="4780722"/>
          </a:xfrm>
        </p:spPr>
        <p:txBody>
          <a:bodyPr>
            <a:normAutofit/>
          </a:bodyPr>
          <a:lstStyle/>
          <a:p>
            <a:pPr marL="0" indent="0">
              <a:buNone/>
            </a:pPr>
            <a:r>
              <a:rPr lang="en-GB" dirty="0">
                <a:solidFill>
                  <a:schemeClr val="tx1"/>
                </a:solidFill>
              </a:rPr>
              <a:t>Descriptive Analysis help to understand the basic characteristics, patterns, and trends from the dataset.</a:t>
            </a:r>
          </a:p>
          <a:p>
            <a:pPr marL="0" indent="0">
              <a:buNone/>
            </a:pPr>
            <a:endParaRPr lang="en-GB" dirty="0">
              <a:solidFill>
                <a:schemeClr val="tx1"/>
              </a:solidFill>
            </a:endParaRPr>
          </a:p>
          <a:p>
            <a:r>
              <a:rPr lang="en-GB" dirty="0">
                <a:solidFill>
                  <a:schemeClr val="tx1"/>
                </a:solidFill>
              </a:rPr>
              <a:t>Measures of central tendency:- Mean, Median, Mode</a:t>
            </a:r>
          </a:p>
          <a:p>
            <a:r>
              <a:rPr lang="en-GB" dirty="0">
                <a:solidFill>
                  <a:schemeClr val="tx1"/>
                </a:solidFill>
              </a:rPr>
              <a:t>Measures of Dispersion:- Range, Variance, Standard Deviation</a:t>
            </a:r>
          </a:p>
          <a:p>
            <a:r>
              <a:rPr lang="en-GB" dirty="0">
                <a:solidFill>
                  <a:schemeClr val="tx1"/>
                </a:solidFill>
              </a:rPr>
              <a:t>Frequency Distribution </a:t>
            </a:r>
          </a:p>
          <a:p>
            <a:r>
              <a:rPr lang="en-GB" dirty="0">
                <a:solidFill>
                  <a:schemeClr val="tx1"/>
                </a:solidFill>
              </a:rPr>
              <a:t>Quarterly Analysis</a:t>
            </a:r>
            <a:endParaRPr lang="en-IN" dirty="0">
              <a:solidFill>
                <a:schemeClr val="tx1"/>
              </a:solidFill>
            </a:endParaRPr>
          </a:p>
        </p:txBody>
      </p:sp>
      <p:pic>
        <p:nvPicPr>
          <p:cNvPr id="9" name="Graphic 8" descr="Statistics">
            <a:extLst>
              <a:ext uri="{FF2B5EF4-FFF2-40B4-BE49-F238E27FC236}">
                <a16:creationId xmlns:a16="http://schemas.microsoft.com/office/drawing/2014/main" id="{49A3DE79-937B-A932-8972-8CB113CC0C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9504" y="1054101"/>
            <a:ext cx="3185108" cy="3185108"/>
          </a:xfrm>
          <a:prstGeom prst="rect">
            <a:avLst/>
          </a:prstGeom>
          <a:effectLst>
            <a:innerShdw blurRad="57150" dist="38100" dir="14460000">
              <a:prstClr val="black">
                <a:alpha val="70000"/>
              </a:prstClr>
            </a:innerShdw>
          </a:effectLst>
        </p:spPr>
      </p:pic>
      <p:sp>
        <p:nvSpPr>
          <p:cNvPr id="4" name="Footer Placeholder 3">
            <a:extLst>
              <a:ext uri="{FF2B5EF4-FFF2-40B4-BE49-F238E27FC236}">
                <a16:creationId xmlns:a16="http://schemas.microsoft.com/office/drawing/2014/main" id="{42BEB988-3875-D9CC-5F58-08E337B7139B}"/>
              </a:ext>
            </a:extLst>
          </p:cNvPr>
          <p:cNvSpPr>
            <a:spLocks noGrp="1"/>
          </p:cNvSpPr>
          <p:nvPr>
            <p:ph type="ftr" sz="quarter" idx="11"/>
          </p:nvPr>
        </p:nvSpPr>
        <p:spPr>
          <a:xfrm>
            <a:off x="684212" y="6172200"/>
            <a:ext cx="7543800" cy="365125"/>
          </a:xfrm>
        </p:spPr>
        <p:txBody>
          <a:bodyPr>
            <a:normAutofit/>
          </a:bodyPr>
          <a:lstStyle/>
          <a:p>
            <a:pPr>
              <a:spcAft>
                <a:spcPts val="600"/>
              </a:spcAft>
            </a:pPr>
            <a:r>
              <a:rPr lang="en-US"/>
              <a:t>Crypto: investing &amp; trading</a:t>
            </a:r>
          </a:p>
        </p:txBody>
      </p:sp>
      <p:sp>
        <p:nvSpPr>
          <p:cNvPr id="5" name="Slide Number Placeholder 4">
            <a:extLst>
              <a:ext uri="{FF2B5EF4-FFF2-40B4-BE49-F238E27FC236}">
                <a16:creationId xmlns:a16="http://schemas.microsoft.com/office/drawing/2014/main" id="{4486EADB-E8F1-BFEB-3DCC-98B61BEA4C97}"/>
              </a:ext>
            </a:extLst>
          </p:cNvPr>
          <p:cNvSpPr>
            <a:spLocks noGrp="1"/>
          </p:cNvSpPr>
          <p:nvPr>
            <p:ph type="sldNum" sz="quarter" idx="12"/>
          </p:nvPr>
        </p:nvSpPr>
        <p:spPr>
          <a:xfrm>
            <a:off x="10363200" y="5578475"/>
            <a:ext cx="1142245" cy="669925"/>
          </a:xfrm>
        </p:spPr>
        <p:txBody>
          <a:bodyPr>
            <a:normAutofit/>
          </a:bodyPr>
          <a:lstStyle/>
          <a:p>
            <a:pPr>
              <a:spcAft>
                <a:spcPts val="600"/>
              </a:spcAft>
            </a:pPr>
            <a:fld id="{294A09A9-5501-47C1-A89A-A340965A2BE2}" type="slidenum">
              <a:rPr lang="en-US" smtClean="0"/>
              <a:pPr>
                <a:spcAft>
                  <a:spcPts val="600"/>
                </a:spcAft>
              </a:pPr>
              <a:t>8</a:t>
            </a:fld>
            <a:endParaRPr lang="en-US"/>
          </a:p>
        </p:txBody>
      </p:sp>
      <p:grpSp>
        <p:nvGrpSpPr>
          <p:cNvPr id="14" name="Group 13">
            <a:extLst>
              <a:ext uri="{FF2B5EF4-FFF2-40B4-BE49-F238E27FC236}">
                <a16:creationId xmlns:a16="http://schemas.microsoft.com/office/drawing/2014/main" id="{DD58A807-BD0E-4B1D-A523-2F20E7FE2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33837"/>
            <a:ext cx="2981858" cy="3208867"/>
            <a:chOff x="9206969" y="2963333"/>
            <a:chExt cx="2981858" cy="3208867"/>
          </a:xfrm>
        </p:grpSpPr>
        <p:cxnSp>
          <p:nvCxnSpPr>
            <p:cNvPr id="15" name="Straight Connector 14">
              <a:extLst>
                <a:ext uri="{FF2B5EF4-FFF2-40B4-BE49-F238E27FC236}">
                  <a16:creationId xmlns:a16="http://schemas.microsoft.com/office/drawing/2014/main" id="{AC82FD88-0436-4D5C-B5A2-7B90191949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2706DBD-9DBD-49D6-80EB-C896096D2F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51C7442-3F0F-49E3-9389-D6B4BAE14A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A614368-43A5-4794-BA71-09F8585F9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F42B96B-0C70-40CB-A027-175F2A165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60240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a:extLst>
              <a:ext uri="{FF2B5EF4-FFF2-40B4-BE49-F238E27FC236}">
                <a16:creationId xmlns:a16="http://schemas.microsoft.com/office/drawing/2014/main" id="{8F57370B-3381-F2CC-CC68-CFE531D0838E}"/>
              </a:ext>
            </a:extLst>
          </p:cNvPr>
          <p:cNvPicPr>
            <a:picLocks noGrp="1" noChangeAspect="1"/>
          </p:cNvPicPr>
          <p:nvPr>
            <p:ph idx="1"/>
          </p:nvPr>
        </p:nvPicPr>
        <p:blipFill>
          <a:blip r:embed="rId2"/>
          <a:stretch>
            <a:fillRect/>
          </a:stretch>
        </p:blipFill>
        <p:spPr>
          <a:xfrm>
            <a:off x="684213" y="824948"/>
            <a:ext cx="11288712" cy="5167289"/>
          </a:xfrm>
        </p:spPr>
      </p:pic>
    </p:spTree>
    <p:extLst>
      <p:ext uri="{BB962C8B-B14F-4D97-AF65-F5344CB8AC3E}">
        <p14:creationId xmlns:p14="http://schemas.microsoft.com/office/powerpoint/2010/main" val="14046184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10056</TotalTime>
  <Words>2406</Words>
  <Application>Microsoft Office PowerPoint</Application>
  <PresentationFormat>Widescreen</PresentationFormat>
  <Paragraphs>179</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Century Gothic</vt:lpstr>
      <vt:lpstr>Courier New</vt:lpstr>
      <vt:lpstr>Times New Roman</vt:lpstr>
      <vt:lpstr>Tw Cen MT</vt:lpstr>
      <vt:lpstr>Wingdings 3</vt:lpstr>
      <vt:lpstr>Slice</vt:lpstr>
      <vt:lpstr>DATA ANALYSIS AND BUSINESS MANAGEMENT  PROJECT</vt:lpstr>
      <vt:lpstr>Group 08 </vt:lpstr>
      <vt:lpstr>INTRODUCTION</vt:lpstr>
      <vt:lpstr>Dataset</vt:lpstr>
      <vt:lpstr>Dataset</vt:lpstr>
      <vt:lpstr>What each term means ?</vt:lpstr>
      <vt:lpstr>Descriptive analysis</vt:lpstr>
      <vt:lpstr>PowerPoint Presentation</vt:lpstr>
      <vt:lpstr>PowerPoint Presentation</vt:lpstr>
      <vt:lpstr>Additional analysis</vt:lpstr>
      <vt:lpstr>Relative Strength Index (Rsi)</vt:lpstr>
      <vt:lpstr>PowerPoint Presentation</vt:lpstr>
      <vt:lpstr>Relative Strength Index (Rsi)</vt:lpstr>
      <vt:lpstr>Exploratory Analysis</vt:lpstr>
      <vt:lpstr>PowerPoint Presentation</vt:lpstr>
      <vt:lpstr>PowerPoint Presentation</vt:lpstr>
      <vt:lpstr>PowerPoint Presentation</vt:lpstr>
      <vt:lpstr>PowerPoint Presentation</vt:lpstr>
      <vt:lpstr>PowerPoint Presentation</vt:lpstr>
      <vt:lpstr>PowerPoint Presentation</vt:lpstr>
      <vt:lpstr>Data Visualization</vt:lpstr>
      <vt:lpstr>Close price trend</vt:lpstr>
      <vt:lpstr>Close price trend in first 2 Quarters</vt:lpstr>
      <vt:lpstr>Quarter 3</vt:lpstr>
      <vt:lpstr>Volume trend</vt:lpstr>
      <vt:lpstr>Volume trend in first 2 Quarters  </vt:lpstr>
      <vt:lpstr>Quarter 3</vt:lpstr>
      <vt:lpstr>Trend in Number of Trades</vt:lpstr>
      <vt:lpstr>Trend in number of trades in 3 quarters</vt:lpstr>
      <vt:lpstr>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BUSINESS MANAGEMENT  PROJECT</dc:title>
  <dc:creator>ATHUL KRISHNA</dc:creator>
  <cp:lastModifiedBy>ATHUL KRISHNA</cp:lastModifiedBy>
  <cp:revision>4</cp:revision>
  <dcterms:created xsi:type="dcterms:W3CDTF">2023-07-23T17:40:19Z</dcterms:created>
  <dcterms:modified xsi:type="dcterms:W3CDTF">2023-07-30T17:16:40Z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